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Merriweather" pitchFamily="2" charset="77"/>
      <p:regular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7151A"/>
    <a:srgbClr val="07151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97"/>
    <p:restoredTop sz="94610"/>
  </p:normalViewPr>
  <p:slideViewPr>
    <p:cSldViewPr snapToGrid="0" snapToObjects="1">
      <p:cViewPr>
        <p:scale>
          <a:sx n="91" d="100"/>
          <a:sy n="91" d="100"/>
        </p:scale>
        <p:origin x="784" y="6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1-17T10:50:58.864"/>
    </inkml:context>
    <inkml:brush xml:id="br0">
      <inkml:brushProperty name="width" value="0.035" units="cm"/>
      <inkml:brushProperty name="height" value="0.035" units="cm"/>
    </inkml:brush>
  </inkml:definitions>
  <inkml:trace contextRef="#ctx0" brushRef="#br0">1 1 24575,'0'0'0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1-17T10:51:04.268"/>
    </inkml:context>
    <inkml:brush xml:id="br0">
      <inkml:brushProperty name="width" value="0.035" units="cm"/>
      <inkml:brushProperty name="height" value="0.035" units="cm"/>
    </inkml:brush>
  </inkml:definitions>
  <inkml:trace contextRef="#ctx0" brushRef="#br0">1 1 24575,'0'0'0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1-17T10:51:04.656"/>
    </inkml:context>
    <inkml:brush xml:id="br0">
      <inkml:brushProperty name="width" value="0.035" units="cm"/>
      <inkml:brushProperty name="height" value="0.035" units="cm"/>
    </inkml:brush>
  </inkml:definitions>
  <inkml:trace contextRef="#ctx0" brushRef="#br0">1 1 24575,'0'0'0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1-17T10:51:04.866"/>
    </inkml:context>
    <inkml:brush xml:id="br0">
      <inkml:brushProperty name="width" value="0.035" units="cm"/>
      <inkml:brushProperty name="height" value="0.035" units="cm"/>
    </inkml:brush>
  </inkml:definitions>
  <inkml:trace contextRef="#ctx0" brushRef="#br0">1 1 24575,'0'0'0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1-17T10:51:05.782"/>
    </inkml:context>
    <inkml:brush xml:id="br0">
      <inkml:brushProperty name="width" value="0.035" units="cm"/>
      <inkml:brushProperty name="height" value="0.035" units="cm"/>
    </inkml:brush>
  </inkml:definitions>
  <inkml:trace contextRef="#ctx0" brushRef="#br0">1 1 24575,'0'0'0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1-17T10:51:06.394"/>
    </inkml:context>
    <inkml:brush xml:id="br0">
      <inkml:brushProperty name="width" value="0.035" units="cm"/>
      <inkml:brushProperty name="height" value="0.035" units="cm"/>
    </inkml:brush>
  </inkml:definitions>
  <inkml:trace contextRef="#ctx0" brushRef="#br0">0 0 24575,'0'0'0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1-17T10:51:06.607"/>
    </inkml:context>
    <inkml:brush xml:id="br0">
      <inkml:brushProperty name="width" value="0.035" units="cm"/>
      <inkml:brushProperty name="height" value="0.035" units="cm"/>
    </inkml:brush>
  </inkml:definitions>
  <inkml:trace contextRef="#ctx0" brushRef="#br0">0 0 24575,'0'0'0</inkml:trace>
</inkml:ink>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81850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customXml" Target="../ink/ink4.xml"/><Relationship Id="rId3" Type="http://schemas.openxmlformats.org/officeDocument/2006/relationships/image" Target="../media/image3.png"/><Relationship Id="rId7" Type="http://schemas.openxmlformats.org/officeDocument/2006/relationships/customXml" Target="../ink/ink3.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customXml" Target="../ink/ink2.xml"/><Relationship Id="rId11" Type="http://schemas.openxmlformats.org/officeDocument/2006/relationships/customXml" Target="../ink/ink7.xml"/><Relationship Id="rId5" Type="http://schemas.openxmlformats.org/officeDocument/2006/relationships/image" Target="../media/image4.png"/><Relationship Id="rId10" Type="http://schemas.openxmlformats.org/officeDocument/2006/relationships/customXml" Target="../ink/ink6.xml"/><Relationship Id="rId4" Type="http://schemas.openxmlformats.org/officeDocument/2006/relationships/customXml" Target="../ink/ink1.xml"/><Relationship Id="rId9" Type="http://schemas.openxmlformats.org/officeDocument/2006/relationships/customXml" Target="../ink/ink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36851" y="923211"/>
            <a:ext cx="7643098" cy="2009894"/>
          </a:xfrm>
          <a:prstGeom prst="rect">
            <a:avLst/>
          </a:prstGeom>
          <a:noFill/>
          <a:ln/>
        </p:spPr>
        <p:txBody>
          <a:bodyPr wrap="square" lIns="0" tIns="0" rIns="0" bIns="0" rtlCol="0" anchor="t"/>
          <a:lstStyle/>
          <a:p>
            <a:pPr marL="0" indent="0">
              <a:lnSpc>
                <a:spcPts val="5250"/>
              </a:lnSpc>
              <a:buNone/>
            </a:pPr>
            <a:r>
              <a:rPr lang="en-US" sz="4200" dirty="0">
                <a:solidFill>
                  <a:srgbClr val="F5F0F0"/>
                </a:solidFill>
                <a:latin typeface="Merriweather" pitchFamily="34" charset="0"/>
                <a:ea typeface="Merriweather" pitchFamily="34" charset="-122"/>
                <a:cs typeface="Merriweather" pitchFamily="34" charset="-120"/>
              </a:rPr>
              <a:t>Predicting Gym Population Density: A Statistical Machine Learning Approach</a:t>
            </a:r>
            <a:endParaRPr lang="en-US" sz="4200" dirty="0"/>
          </a:p>
        </p:txBody>
      </p:sp>
      <p:sp>
        <p:nvSpPr>
          <p:cNvPr id="4" name="Text 1"/>
          <p:cNvSpPr/>
          <p:nvPr/>
        </p:nvSpPr>
        <p:spPr>
          <a:xfrm>
            <a:off x="6236851" y="3254693"/>
            <a:ext cx="7643098" cy="1715095"/>
          </a:xfrm>
          <a:prstGeom prst="rect">
            <a:avLst/>
          </a:prstGeom>
          <a:noFill/>
          <a:ln/>
        </p:spPr>
        <p:txBody>
          <a:bodyPr wrap="square" lIns="0" tIns="0" rIns="0" bIns="0" rtlCol="0" anchor="t"/>
          <a:lstStyle/>
          <a:p>
            <a:pPr marL="0" indent="0">
              <a:lnSpc>
                <a:spcPts val="2700"/>
              </a:lnSpc>
              <a:buNone/>
            </a:pPr>
            <a:r>
              <a:rPr lang="en-US" sz="1650" dirty="0">
                <a:solidFill>
                  <a:srgbClr val="E2E6E9"/>
                </a:solidFill>
                <a:latin typeface="Merriweather" pitchFamily="34" charset="0"/>
                <a:ea typeface="Merriweather" pitchFamily="34" charset="-122"/>
                <a:cs typeface="Merriweather" pitchFamily="34" charset="-120"/>
              </a:rPr>
              <a:t>This presentation will explore how statistical machine learning can be used to predict gym population density on college campuses. By analyzing environmental and contextual factors, we can build models to help campus gym managers optimize staffing, resources, and operations.</a:t>
            </a:r>
            <a:endParaRPr lang="en-US" sz="1650" dirty="0"/>
          </a:p>
        </p:txBody>
      </p:sp>
      <p:sp>
        <p:nvSpPr>
          <p:cNvPr id="5" name="Text 2"/>
          <p:cNvSpPr/>
          <p:nvPr/>
        </p:nvSpPr>
        <p:spPr>
          <a:xfrm>
            <a:off x="6236851" y="5210889"/>
            <a:ext cx="7643098" cy="343019"/>
          </a:xfrm>
          <a:prstGeom prst="rect">
            <a:avLst/>
          </a:prstGeom>
          <a:noFill/>
          <a:ln/>
        </p:spPr>
        <p:txBody>
          <a:bodyPr wrap="none" lIns="0" tIns="0" rIns="0" bIns="0" rtlCol="0" anchor="t"/>
          <a:lstStyle/>
          <a:p>
            <a:pPr marL="0" indent="0">
              <a:lnSpc>
                <a:spcPts val="2700"/>
              </a:lnSpc>
              <a:buNone/>
            </a:pPr>
            <a:r>
              <a:rPr lang="en-US" sz="1650" dirty="0">
                <a:solidFill>
                  <a:srgbClr val="E2E6E9"/>
                </a:solidFill>
                <a:latin typeface="Merriweather" pitchFamily="34" charset="0"/>
                <a:ea typeface="Merriweather" pitchFamily="34" charset="-122"/>
                <a:cs typeface="Merriweather" pitchFamily="34" charset="-120"/>
              </a:rPr>
              <a:t>By- Unnati Sachdeva (E23CSU1067)</a:t>
            </a:r>
            <a:endParaRPr lang="en-US" sz="1650" dirty="0"/>
          </a:p>
        </p:txBody>
      </p:sp>
      <p:sp>
        <p:nvSpPr>
          <p:cNvPr id="6" name="Text 3"/>
          <p:cNvSpPr/>
          <p:nvPr/>
        </p:nvSpPr>
        <p:spPr>
          <a:xfrm>
            <a:off x="6236851" y="5795010"/>
            <a:ext cx="7643098" cy="343019"/>
          </a:xfrm>
          <a:prstGeom prst="rect">
            <a:avLst/>
          </a:prstGeom>
          <a:noFill/>
          <a:ln/>
        </p:spPr>
        <p:txBody>
          <a:bodyPr wrap="none" lIns="0" tIns="0" rIns="0" bIns="0" rtlCol="0" anchor="t"/>
          <a:lstStyle/>
          <a:p>
            <a:pPr marL="0" indent="0">
              <a:lnSpc>
                <a:spcPts val="2700"/>
              </a:lnSpc>
              <a:buNone/>
            </a:pPr>
            <a:r>
              <a:rPr lang="en-US" sz="1650" dirty="0">
                <a:solidFill>
                  <a:srgbClr val="E2E6E9"/>
                </a:solidFill>
                <a:latin typeface="Merriweather" pitchFamily="34" charset="0"/>
                <a:ea typeface="Merriweather" pitchFamily="34" charset="-122"/>
                <a:cs typeface="Merriweather" pitchFamily="34" charset="-120"/>
              </a:rPr>
              <a:t>        Harsh Baradhan Srinivasan (E23CSEU1068)</a:t>
            </a:r>
            <a:endParaRPr lang="en-US" sz="1650" dirty="0"/>
          </a:p>
        </p:txBody>
      </p:sp>
      <p:sp>
        <p:nvSpPr>
          <p:cNvPr id="7" name="Text 4"/>
          <p:cNvSpPr/>
          <p:nvPr/>
        </p:nvSpPr>
        <p:spPr>
          <a:xfrm>
            <a:off x="6236851" y="6379131"/>
            <a:ext cx="7643098" cy="343019"/>
          </a:xfrm>
          <a:prstGeom prst="rect">
            <a:avLst/>
          </a:prstGeom>
          <a:noFill/>
          <a:ln/>
        </p:spPr>
        <p:txBody>
          <a:bodyPr wrap="none" lIns="0" tIns="0" rIns="0" bIns="0" rtlCol="0" anchor="t"/>
          <a:lstStyle/>
          <a:p>
            <a:pPr marL="0" indent="0">
              <a:lnSpc>
                <a:spcPts val="2700"/>
              </a:lnSpc>
              <a:buNone/>
            </a:pPr>
            <a:r>
              <a:rPr lang="en-US" sz="1650" dirty="0">
                <a:solidFill>
                  <a:srgbClr val="E2E6E9"/>
                </a:solidFill>
                <a:latin typeface="Merriweather" pitchFamily="34" charset="0"/>
                <a:ea typeface="Merriweather" pitchFamily="34" charset="-122"/>
                <a:cs typeface="Merriweather" pitchFamily="34" charset="-120"/>
              </a:rPr>
              <a:t>        Anurag Singh (E23CSEU1071)</a:t>
            </a:r>
            <a:endParaRPr lang="en-US" sz="1650" dirty="0"/>
          </a:p>
        </p:txBody>
      </p:sp>
      <p:sp>
        <p:nvSpPr>
          <p:cNvPr id="8" name="Text 5"/>
          <p:cNvSpPr/>
          <p:nvPr/>
        </p:nvSpPr>
        <p:spPr>
          <a:xfrm>
            <a:off x="6236851" y="6963251"/>
            <a:ext cx="7643098" cy="343019"/>
          </a:xfrm>
          <a:prstGeom prst="rect">
            <a:avLst/>
          </a:prstGeom>
          <a:solidFill>
            <a:srgbClr val="07151A"/>
          </a:solidFill>
          <a:ln/>
        </p:spPr>
        <p:txBody>
          <a:bodyPr wrap="none" lIns="0" tIns="0" rIns="0" bIns="0" rtlCol="0" anchor="t"/>
          <a:lstStyle/>
          <a:p>
            <a:pPr marL="0" indent="0">
              <a:lnSpc>
                <a:spcPts val="2700"/>
              </a:lnSpc>
              <a:buNone/>
            </a:pPr>
            <a:endParaRPr lang="en-US" sz="1650" dirty="0"/>
          </a:p>
        </p:txBody>
      </p:sp>
      <mc:AlternateContent xmlns:mc="http://schemas.openxmlformats.org/markup-compatibility/2006">
        <mc:Choice xmlns:p14="http://schemas.microsoft.com/office/powerpoint/2010/main" Requires="p14">
          <p:contentPart p14:bwMode="auto" r:id="rId4">
            <p14:nvContentPartPr>
              <p14:cNvPr id="13" name="Ink 12">
                <a:extLst>
                  <a:ext uri="{FF2B5EF4-FFF2-40B4-BE49-F238E27FC236}">
                    <a16:creationId xmlns:a16="http://schemas.microsoft.com/office/drawing/2014/main" id="{6BD79106-0EFC-9DDE-685C-A669211D913E}"/>
                  </a:ext>
                </a:extLst>
              </p14:cNvPr>
              <p14:cNvContentPartPr/>
              <p14:nvPr/>
            </p14:nvContentPartPr>
            <p14:xfrm>
              <a:off x="1880086" y="-165711"/>
              <a:ext cx="360" cy="360"/>
            </p14:xfrm>
          </p:contentPart>
        </mc:Choice>
        <mc:Fallback>
          <p:pic>
            <p:nvPicPr>
              <p:cNvPr id="13" name="Ink 12">
                <a:extLst>
                  <a:ext uri="{FF2B5EF4-FFF2-40B4-BE49-F238E27FC236}">
                    <a16:creationId xmlns:a16="http://schemas.microsoft.com/office/drawing/2014/main" id="{6BD79106-0EFC-9DDE-685C-A669211D913E}"/>
                  </a:ext>
                </a:extLst>
              </p:cNvPr>
              <p:cNvPicPr/>
              <p:nvPr/>
            </p:nvPicPr>
            <p:blipFill>
              <a:blip r:embed="rId5"/>
              <a:stretch>
                <a:fillRect/>
              </a:stretch>
            </p:blipFill>
            <p:spPr>
              <a:xfrm>
                <a:off x="1873966" y="-171831"/>
                <a:ext cx="12600" cy="12600"/>
              </a:xfrm>
              <a:prstGeom prst="rect">
                <a:avLst/>
              </a:prstGeom>
            </p:spPr>
          </p:pic>
        </mc:Fallback>
      </mc:AlternateContent>
      <p:grpSp>
        <p:nvGrpSpPr>
          <p:cNvPr id="19" name="Group 18">
            <a:extLst>
              <a:ext uri="{FF2B5EF4-FFF2-40B4-BE49-F238E27FC236}">
                <a16:creationId xmlns:a16="http://schemas.microsoft.com/office/drawing/2014/main" id="{A62A6300-79CC-B22B-B05B-20D87212A75B}"/>
              </a:ext>
            </a:extLst>
          </p:cNvPr>
          <p:cNvGrpSpPr/>
          <p:nvPr/>
        </p:nvGrpSpPr>
        <p:grpSpPr>
          <a:xfrm>
            <a:off x="13656406" y="7802169"/>
            <a:ext cx="360" cy="360"/>
            <a:chOff x="13656406" y="7802169"/>
            <a:chExt cx="360" cy="360"/>
          </a:xfrm>
        </p:grpSpPr>
        <mc:AlternateContent xmlns:mc="http://schemas.openxmlformats.org/markup-compatibility/2006">
          <mc:Choice xmlns:p14="http://schemas.microsoft.com/office/powerpoint/2010/main" Requires="p14">
            <p:contentPart p14:bwMode="auto" r:id="rId6">
              <p14:nvContentPartPr>
                <p14:cNvPr id="14" name="Ink 13">
                  <a:extLst>
                    <a:ext uri="{FF2B5EF4-FFF2-40B4-BE49-F238E27FC236}">
                      <a16:creationId xmlns:a16="http://schemas.microsoft.com/office/drawing/2014/main" id="{11D9C3B6-71EA-2219-0A56-987D8A0A97F5}"/>
                    </a:ext>
                  </a:extLst>
                </p14:cNvPr>
                <p14:cNvContentPartPr/>
                <p14:nvPr/>
              </p14:nvContentPartPr>
              <p14:xfrm>
                <a:off x="13656406" y="7802169"/>
                <a:ext cx="360" cy="360"/>
              </p14:xfrm>
            </p:contentPart>
          </mc:Choice>
          <mc:Fallback>
            <p:pic>
              <p:nvPicPr>
                <p:cNvPr id="14" name="Ink 13">
                  <a:extLst>
                    <a:ext uri="{FF2B5EF4-FFF2-40B4-BE49-F238E27FC236}">
                      <a16:creationId xmlns:a16="http://schemas.microsoft.com/office/drawing/2014/main" id="{11D9C3B6-71EA-2219-0A56-987D8A0A97F5}"/>
                    </a:ext>
                  </a:extLst>
                </p:cNvPr>
                <p:cNvPicPr/>
                <p:nvPr/>
              </p:nvPicPr>
              <p:blipFill>
                <a:blip r:embed="rId5"/>
                <a:stretch>
                  <a:fillRect/>
                </a:stretch>
              </p:blipFill>
              <p:spPr>
                <a:xfrm>
                  <a:off x="13650286" y="7796049"/>
                  <a:ext cx="12600" cy="1260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15" name="Ink 14">
                  <a:extLst>
                    <a:ext uri="{FF2B5EF4-FFF2-40B4-BE49-F238E27FC236}">
                      <a16:creationId xmlns:a16="http://schemas.microsoft.com/office/drawing/2014/main" id="{9BE0B2CC-771A-E6BB-0EFB-87F8D45C8D8E}"/>
                    </a:ext>
                  </a:extLst>
                </p14:cNvPr>
                <p14:cNvContentPartPr/>
                <p14:nvPr/>
              </p14:nvContentPartPr>
              <p14:xfrm>
                <a:off x="13656406" y="7802169"/>
                <a:ext cx="360" cy="360"/>
              </p14:xfrm>
            </p:contentPart>
          </mc:Choice>
          <mc:Fallback>
            <p:pic>
              <p:nvPicPr>
                <p:cNvPr id="15" name="Ink 14">
                  <a:extLst>
                    <a:ext uri="{FF2B5EF4-FFF2-40B4-BE49-F238E27FC236}">
                      <a16:creationId xmlns:a16="http://schemas.microsoft.com/office/drawing/2014/main" id="{9BE0B2CC-771A-E6BB-0EFB-87F8D45C8D8E}"/>
                    </a:ext>
                  </a:extLst>
                </p:cNvPr>
                <p:cNvPicPr/>
                <p:nvPr/>
              </p:nvPicPr>
              <p:blipFill>
                <a:blip r:embed="rId5"/>
                <a:stretch>
                  <a:fillRect/>
                </a:stretch>
              </p:blipFill>
              <p:spPr>
                <a:xfrm>
                  <a:off x="13650286" y="7796049"/>
                  <a:ext cx="12600" cy="1260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16" name="Ink 15">
                  <a:extLst>
                    <a:ext uri="{FF2B5EF4-FFF2-40B4-BE49-F238E27FC236}">
                      <a16:creationId xmlns:a16="http://schemas.microsoft.com/office/drawing/2014/main" id="{E7FBF21F-B8F6-C44E-31D5-9297E7954C8D}"/>
                    </a:ext>
                  </a:extLst>
                </p14:cNvPr>
                <p14:cNvContentPartPr/>
                <p14:nvPr/>
              </p14:nvContentPartPr>
              <p14:xfrm>
                <a:off x="13656406" y="7802169"/>
                <a:ext cx="360" cy="360"/>
              </p14:xfrm>
            </p:contentPart>
          </mc:Choice>
          <mc:Fallback>
            <p:pic>
              <p:nvPicPr>
                <p:cNvPr id="16" name="Ink 15">
                  <a:extLst>
                    <a:ext uri="{FF2B5EF4-FFF2-40B4-BE49-F238E27FC236}">
                      <a16:creationId xmlns:a16="http://schemas.microsoft.com/office/drawing/2014/main" id="{E7FBF21F-B8F6-C44E-31D5-9297E7954C8D}"/>
                    </a:ext>
                  </a:extLst>
                </p:cNvPr>
                <p:cNvPicPr/>
                <p:nvPr/>
              </p:nvPicPr>
              <p:blipFill>
                <a:blip r:embed="rId5"/>
                <a:stretch>
                  <a:fillRect/>
                </a:stretch>
              </p:blipFill>
              <p:spPr>
                <a:xfrm>
                  <a:off x="13650286" y="7796049"/>
                  <a:ext cx="12600" cy="1260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17" name="Ink 16">
                  <a:extLst>
                    <a:ext uri="{FF2B5EF4-FFF2-40B4-BE49-F238E27FC236}">
                      <a16:creationId xmlns:a16="http://schemas.microsoft.com/office/drawing/2014/main" id="{90B4A0BE-B5A8-286A-721F-31E5DE3B0838}"/>
                    </a:ext>
                  </a:extLst>
                </p14:cNvPr>
                <p14:cNvContentPartPr/>
                <p14:nvPr/>
              </p14:nvContentPartPr>
              <p14:xfrm>
                <a:off x="13656406" y="7802169"/>
                <a:ext cx="360" cy="360"/>
              </p14:xfrm>
            </p:contentPart>
          </mc:Choice>
          <mc:Fallback>
            <p:pic>
              <p:nvPicPr>
                <p:cNvPr id="17" name="Ink 16">
                  <a:extLst>
                    <a:ext uri="{FF2B5EF4-FFF2-40B4-BE49-F238E27FC236}">
                      <a16:creationId xmlns:a16="http://schemas.microsoft.com/office/drawing/2014/main" id="{90B4A0BE-B5A8-286A-721F-31E5DE3B0838}"/>
                    </a:ext>
                  </a:extLst>
                </p:cNvPr>
                <p:cNvPicPr/>
                <p:nvPr/>
              </p:nvPicPr>
              <p:blipFill>
                <a:blip r:embed="rId5"/>
                <a:stretch>
                  <a:fillRect/>
                </a:stretch>
              </p:blipFill>
              <p:spPr>
                <a:xfrm>
                  <a:off x="13650286" y="7796049"/>
                  <a:ext cx="12600" cy="12600"/>
                </a:xfrm>
                <a:prstGeom prst="rect">
                  <a:avLst/>
                </a:prstGeom>
              </p:spPr>
            </p:pic>
          </mc:Fallback>
        </mc:AlternateContent>
      </p:grpSp>
      <mc:AlternateContent xmlns:mc="http://schemas.openxmlformats.org/markup-compatibility/2006">
        <mc:Choice xmlns:p14="http://schemas.microsoft.com/office/powerpoint/2010/main" Requires="p14">
          <p:contentPart p14:bwMode="auto" r:id="rId10">
            <p14:nvContentPartPr>
              <p14:cNvPr id="20" name="Ink 19">
                <a:extLst>
                  <a:ext uri="{FF2B5EF4-FFF2-40B4-BE49-F238E27FC236}">
                    <a16:creationId xmlns:a16="http://schemas.microsoft.com/office/drawing/2014/main" id="{3E955AC0-1584-3425-DDEE-8A765790FBE8}"/>
                  </a:ext>
                </a:extLst>
              </p14:cNvPr>
              <p14:cNvContentPartPr/>
              <p14:nvPr/>
            </p14:nvContentPartPr>
            <p14:xfrm>
              <a:off x="13480726" y="7149489"/>
              <a:ext cx="360" cy="360"/>
            </p14:xfrm>
          </p:contentPart>
        </mc:Choice>
        <mc:Fallback>
          <p:pic>
            <p:nvPicPr>
              <p:cNvPr id="20" name="Ink 19">
                <a:extLst>
                  <a:ext uri="{FF2B5EF4-FFF2-40B4-BE49-F238E27FC236}">
                    <a16:creationId xmlns:a16="http://schemas.microsoft.com/office/drawing/2014/main" id="{3E955AC0-1584-3425-DDEE-8A765790FBE8}"/>
                  </a:ext>
                </a:extLst>
              </p:cNvPr>
              <p:cNvPicPr/>
              <p:nvPr/>
            </p:nvPicPr>
            <p:blipFill>
              <a:blip r:embed="rId5"/>
              <a:stretch>
                <a:fillRect/>
              </a:stretch>
            </p:blipFill>
            <p:spPr>
              <a:xfrm>
                <a:off x="13474606" y="7143369"/>
                <a:ext cx="12600" cy="1260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21" name="Ink 20">
                <a:extLst>
                  <a:ext uri="{FF2B5EF4-FFF2-40B4-BE49-F238E27FC236}">
                    <a16:creationId xmlns:a16="http://schemas.microsoft.com/office/drawing/2014/main" id="{A8183F27-C7C0-6960-9BC8-EE2A1C6FE102}"/>
                  </a:ext>
                </a:extLst>
              </p14:cNvPr>
              <p14:cNvContentPartPr/>
              <p14:nvPr/>
            </p14:nvContentPartPr>
            <p14:xfrm>
              <a:off x="13480726" y="7149489"/>
              <a:ext cx="360" cy="360"/>
            </p14:xfrm>
          </p:contentPart>
        </mc:Choice>
        <mc:Fallback>
          <p:pic>
            <p:nvPicPr>
              <p:cNvPr id="21" name="Ink 20">
                <a:extLst>
                  <a:ext uri="{FF2B5EF4-FFF2-40B4-BE49-F238E27FC236}">
                    <a16:creationId xmlns:a16="http://schemas.microsoft.com/office/drawing/2014/main" id="{A8183F27-C7C0-6960-9BC8-EE2A1C6FE102}"/>
                  </a:ext>
                </a:extLst>
              </p:cNvPr>
              <p:cNvPicPr/>
              <p:nvPr/>
            </p:nvPicPr>
            <p:blipFill>
              <a:blip r:embed="rId5"/>
              <a:stretch>
                <a:fillRect/>
              </a:stretch>
            </p:blipFill>
            <p:spPr>
              <a:xfrm>
                <a:off x="13474606" y="7143369"/>
                <a:ext cx="12600" cy="12600"/>
              </a:xfrm>
              <a:prstGeom prst="rect">
                <a:avLst/>
              </a:prstGeom>
            </p:spPr>
          </p:pic>
        </mc:Fallback>
      </mc:AlternateContent>
      <p:sp>
        <p:nvSpPr>
          <p:cNvPr id="25" name="Rectangle 24">
            <a:extLst>
              <a:ext uri="{FF2B5EF4-FFF2-40B4-BE49-F238E27FC236}">
                <a16:creationId xmlns:a16="http://schemas.microsoft.com/office/drawing/2014/main" id="{7FE248B0-B4D7-7F4A-1E70-0EC7BCDF3B75}"/>
              </a:ext>
            </a:extLst>
          </p:cNvPr>
          <p:cNvSpPr/>
          <p:nvPr/>
        </p:nvSpPr>
        <p:spPr>
          <a:xfrm>
            <a:off x="12886006" y="7547371"/>
            <a:ext cx="1631852" cy="576776"/>
          </a:xfrm>
          <a:prstGeom prst="rect">
            <a:avLst/>
          </a:prstGeom>
          <a:solidFill>
            <a:srgbClr val="07151B"/>
          </a:solidFill>
          <a:ln>
            <a:solidFill>
              <a:srgbClr val="0715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3798" y="2213015"/>
            <a:ext cx="12902803" cy="1542574"/>
          </a:xfrm>
          <a:prstGeom prst="rect">
            <a:avLst/>
          </a:prstGeom>
          <a:noFill/>
          <a:ln/>
        </p:spPr>
        <p:txBody>
          <a:bodyPr wrap="square" lIns="0" tIns="0" rIns="0" bIns="0" rtlCol="0" anchor="t"/>
          <a:lstStyle/>
          <a:p>
            <a:pPr marL="0" indent="0">
              <a:lnSpc>
                <a:spcPts val="6050"/>
              </a:lnSpc>
              <a:buNone/>
            </a:pPr>
            <a:r>
              <a:rPr lang="en-US" sz="4850" dirty="0">
                <a:solidFill>
                  <a:srgbClr val="F5F0F0"/>
                </a:solidFill>
                <a:latin typeface="Merriweather" pitchFamily="34" charset="0"/>
                <a:ea typeface="Merriweather" pitchFamily="34" charset="-122"/>
                <a:cs typeface="Merriweather" pitchFamily="34" charset="-120"/>
              </a:rPr>
              <a:t>Introduction: The Importance of Understanding Gym Usage Patterns</a:t>
            </a:r>
            <a:endParaRPr lang="en-US" sz="4850" dirty="0"/>
          </a:p>
        </p:txBody>
      </p:sp>
      <p:sp>
        <p:nvSpPr>
          <p:cNvPr id="3" name="Text 1"/>
          <p:cNvSpPr/>
          <p:nvPr/>
        </p:nvSpPr>
        <p:spPr>
          <a:xfrm>
            <a:off x="863798" y="4372570"/>
            <a:ext cx="3085386" cy="385524"/>
          </a:xfrm>
          <a:prstGeom prst="rect">
            <a:avLst/>
          </a:prstGeom>
          <a:noFill/>
          <a:ln/>
        </p:spPr>
        <p:txBody>
          <a:bodyPr wrap="none" lIns="0" tIns="0" rIns="0" bIns="0" rtlCol="0" anchor="t"/>
          <a:lstStyle/>
          <a:p>
            <a:pPr marL="0" indent="0">
              <a:lnSpc>
                <a:spcPts val="3000"/>
              </a:lnSpc>
              <a:buNone/>
            </a:pPr>
            <a:r>
              <a:rPr lang="en-US" sz="2400" dirty="0">
                <a:solidFill>
                  <a:srgbClr val="F5F0F0"/>
                </a:solidFill>
                <a:latin typeface="Merriweather" pitchFamily="34" charset="0"/>
                <a:ea typeface="Merriweather" pitchFamily="34" charset="-122"/>
                <a:cs typeface="Merriweather" pitchFamily="34" charset="-120"/>
              </a:rPr>
              <a:t>Optimize Staffing</a:t>
            </a:r>
            <a:endParaRPr lang="en-US" sz="2400" dirty="0"/>
          </a:p>
        </p:txBody>
      </p:sp>
      <p:sp>
        <p:nvSpPr>
          <p:cNvPr id="4" name="Text 2"/>
          <p:cNvSpPr/>
          <p:nvPr/>
        </p:nvSpPr>
        <p:spPr>
          <a:xfrm>
            <a:off x="863798" y="5004911"/>
            <a:ext cx="6150293" cy="789622"/>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Merriweather" pitchFamily="34" charset="0"/>
                <a:ea typeface="Merriweather" pitchFamily="34" charset="-122"/>
                <a:cs typeface="Merriweather" pitchFamily="34" charset="-120"/>
              </a:rPr>
              <a:t>Accurate predictions allow gyms to scale staffing to meet demand, improving the user experience.</a:t>
            </a:r>
            <a:endParaRPr lang="en-US" sz="1900" dirty="0"/>
          </a:p>
        </p:txBody>
      </p:sp>
      <p:sp>
        <p:nvSpPr>
          <p:cNvPr id="5" name="Text 3"/>
          <p:cNvSpPr/>
          <p:nvPr/>
        </p:nvSpPr>
        <p:spPr>
          <a:xfrm>
            <a:off x="7623929" y="4372570"/>
            <a:ext cx="4408408" cy="385524"/>
          </a:xfrm>
          <a:prstGeom prst="rect">
            <a:avLst/>
          </a:prstGeom>
          <a:noFill/>
          <a:ln/>
        </p:spPr>
        <p:txBody>
          <a:bodyPr wrap="none" lIns="0" tIns="0" rIns="0" bIns="0" rtlCol="0" anchor="t"/>
          <a:lstStyle/>
          <a:p>
            <a:pPr marL="0" indent="0">
              <a:lnSpc>
                <a:spcPts val="3000"/>
              </a:lnSpc>
              <a:buNone/>
            </a:pPr>
            <a:r>
              <a:rPr lang="en-US" sz="2400" dirty="0">
                <a:solidFill>
                  <a:srgbClr val="F5F0F0"/>
                </a:solidFill>
                <a:latin typeface="Merriweather" pitchFamily="34" charset="0"/>
                <a:ea typeface="Merriweather" pitchFamily="34" charset="-122"/>
                <a:cs typeface="Merriweather" pitchFamily="34" charset="-120"/>
              </a:rPr>
              <a:t>Enhance Resource Allocation</a:t>
            </a:r>
            <a:endParaRPr lang="en-US" sz="2400" dirty="0"/>
          </a:p>
        </p:txBody>
      </p:sp>
      <p:sp>
        <p:nvSpPr>
          <p:cNvPr id="6" name="Text 4"/>
          <p:cNvSpPr/>
          <p:nvPr/>
        </p:nvSpPr>
        <p:spPr>
          <a:xfrm>
            <a:off x="7623929" y="5004911"/>
            <a:ext cx="6150293" cy="789622"/>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Merriweather" pitchFamily="34" charset="0"/>
                <a:ea typeface="Merriweather" pitchFamily="34" charset="-122"/>
                <a:cs typeface="Merriweather" pitchFamily="34" charset="-120"/>
              </a:rPr>
              <a:t>Data-driven insights guide investments in equipment, space, and amenities.</a:t>
            </a:r>
            <a:endParaRPr lang="en-US" sz="1900" dirty="0"/>
          </a:p>
        </p:txBody>
      </p:sp>
      <p:sp>
        <p:nvSpPr>
          <p:cNvPr id="8" name="Rectangle 7">
            <a:extLst>
              <a:ext uri="{FF2B5EF4-FFF2-40B4-BE49-F238E27FC236}">
                <a16:creationId xmlns:a16="http://schemas.microsoft.com/office/drawing/2014/main" id="{1151A3FF-CDEC-0E2D-3FD1-0B2BEFD0D000}"/>
              </a:ext>
            </a:extLst>
          </p:cNvPr>
          <p:cNvSpPr/>
          <p:nvPr/>
        </p:nvSpPr>
        <p:spPr>
          <a:xfrm>
            <a:off x="12689058" y="7652824"/>
            <a:ext cx="1842868" cy="524077"/>
          </a:xfrm>
          <a:prstGeom prst="rect">
            <a:avLst/>
          </a:prstGeom>
          <a:solidFill>
            <a:srgbClr val="07151B"/>
          </a:solidFill>
          <a:ln>
            <a:solidFill>
              <a:srgbClr val="0715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0910"/>
          </a:xfrm>
          <a:prstGeom prst="rect">
            <a:avLst/>
          </a:prstGeom>
        </p:spPr>
      </p:pic>
      <p:sp>
        <p:nvSpPr>
          <p:cNvPr id="3" name="Text 0"/>
          <p:cNvSpPr/>
          <p:nvPr/>
        </p:nvSpPr>
        <p:spPr>
          <a:xfrm>
            <a:off x="6306979" y="644723"/>
            <a:ext cx="7502843" cy="2197775"/>
          </a:xfrm>
          <a:prstGeom prst="rect">
            <a:avLst/>
          </a:prstGeom>
          <a:noFill/>
          <a:ln/>
        </p:spPr>
        <p:txBody>
          <a:bodyPr wrap="square" lIns="0" tIns="0" rIns="0" bIns="0" rtlCol="0" anchor="t"/>
          <a:lstStyle/>
          <a:p>
            <a:pPr marL="0" indent="0">
              <a:lnSpc>
                <a:spcPts val="5750"/>
              </a:lnSpc>
              <a:buNone/>
            </a:pPr>
            <a:r>
              <a:rPr lang="en-US" sz="4600" dirty="0">
                <a:solidFill>
                  <a:srgbClr val="F5F0F0"/>
                </a:solidFill>
                <a:latin typeface="Merriweather" pitchFamily="34" charset="0"/>
                <a:ea typeface="Merriweather" pitchFamily="34" charset="-122"/>
                <a:cs typeface="Merriweather" pitchFamily="34" charset="-120"/>
              </a:rPr>
              <a:t>Environmental Factors Influencing Gym Attendance</a:t>
            </a:r>
            <a:endParaRPr lang="en-US" sz="4600" dirty="0"/>
          </a:p>
        </p:txBody>
      </p:sp>
      <p:sp>
        <p:nvSpPr>
          <p:cNvPr id="4" name="Shape 1"/>
          <p:cNvSpPr/>
          <p:nvPr/>
        </p:nvSpPr>
        <p:spPr>
          <a:xfrm>
            <a:off x="6306979" y="3457813"/>
            <a:ext cx="527447" cy="527447"/>
          </a:xfrm>
          <a:prstGeom prst="roundRect">
            <a:avLst>
              <a:gd name="adj" fmla="val 18670"/>
            </a:avLst>
          </a:prstGeom>
          <a:solidFill>
            <a:srgbClr val="003180"/>
          </a:solidFill>
          <a:ln w="7620">
            <a:solidFill>
              <a:srgbClr val="194A99"/>
            </a:solidFill>
            <a:prstDash val="solid"/>
          </a:ln>
        </p:spPr>
        <p:txBody>
          <a:bodyPr/>
          <a:lstStyle/>
          <a:p>
            <a:endParaRPr lang="en-US"/>
          </a:p>
        </p:txBody>
      </p:sp>
      <p:sp>
        <p:nvSpPr>
          <p:cNvPr id="5" name="Text 2"/>
          <p:cNvSpPr/>
          <p:nvPr/>
        </p:nvSpPr>
        <p:spPr>
          <a:xfrm>
            <a:off x="6493312" y="3545681"/>
            <a:ext cx="154781" cy="351711"/>
          </a:xfrm>
          <a:prstGeom prst="rect">
            <a:avLst/>
          </a:prstGeom>
          <a:noFill/>
          <a:ln/>
        </p:spPr>
        <p:txBody>
          <a:bodyPr wrap="none" lIns="0" tIns="0" rIns="0" bIns="0" rtlCol="0" anchor="t"/>
          <a:lstStyle/>
          <a:p>
            <a:pPr marL="0" indent="0" algn="ctr">
              <a:lnSpc>
                <a:spcPts val="2750"/>
              </a:lnSpc>
              <a:buNone/>
            </a:pPr>
            <a:r>
              <a:rPr lang="en-US" sz="2750" dirty="0">
                <a:solidFill>
                  <a:srgbClr val="E2E6E9"/>
                </a:solidFill>
                <a:latin typeface="Merriweather" pitchFamily="34" charset="0"/>
                <a:ea typeface="Merriweather" pitchFamily="34" charset="-122"/>
                <a:cs typeface="Merriweather" pitchFamily="34" charset="-120"/>
              </a:rPr>
              <a:t>1</a:t>
            </a:r>
            <a:endParaRPr lang="en-US" sz="2750" dirty="0"/>
          </a:p>
        </p:txBody>
      </p:sp>
      <p:sp>
        <p:nvSpPr>
          <p:cNvPr id="6" name="Text 3"/>
          <p:cNvSpPr/>
          <p:nvPr/>
        </p:nvSpPr>
        <p:spPr>
          <a:xfrm>
            <a:off x="7068860" y="3457813"/>
            <a:ext cx="2872383" cy="366236"/>
          </a:xfrm>
          <a:prstGeom prst="rect">
            <a:avLst/>
          </a:prstGeom>
          <a:noFill/>
          <a:ln/>
        </p:spPr>
        <p:txBody>
          <a:bodyPr wrap="none" lIns="0" tIns="0" rIns="0" bIns="0" rtlCol="0" anchor="t"/>
          <a:lstStyle/>
          <a:p>
            <a:pPr marL="0" indent="0">
              <a:lnSpc>
                <a:spcPts val="2850"/>
              </a:lnSpc>
              <a:buNone/>
            </a:pPr>
            <a:r>
              <a:rPr lang="en-US" sz="2300" dirty="0">
                <a:solidFill>
                  <a:srgbClr val="E2E6E9"/>
                </a:solidFill>
                <a:latin typeface="Merriweather" pitchFamily="34" charset="0"/>
                <a:ea typeface="Merriweather" pitchFamily="34" charset="-122"/>
                <a:cs typeface="Merriweather" pitchFamily="34" charset="-120"/>
              </a:rPr>
              <a:t>Time of Day</a:t>
            </a:r>
            <a:endParaRPr lang="en-US" sz="2300" dirty="0"/>
          </a:p>
        </p:txBody>
      </p:sp>
      <p:sp>
        <p:nvSpPr>
          <p:cNvPr id="7" name="Text 4"/>
          <p:cNvSpPr/>
          <p:nvPr/>
        </p:nvSpPr>
        <p:spPr>
          <a:xfrm>
            <a:off x="7068860" y="3964662"/>
            <a:ext cx="2872383" cy="1125141"/>
          </a:xfrm>
          <a:prstGeom prst="rect">
            <a:avLst/>
          </a:prstGeom>
          <a:noFill/>
          <a:ln/>
        </p:spPr>
        <p:txBody>
          <a:bodyPr wrap="square" lIns="0" tIns="0" rIns="0" bIns="0" rtlCol="0" anchor="t"/>
          <a:lstStyle/>
          <a:p>
            <a:pPr marL="0" indent="0">
              <a:lnSpc>
                <a:spcPts val="2950"/>
              </a:lnSpc>
              <a:buNone/>
            </a:pPr>
            <a:r>
              <a:rPr lang="en-US" sz="1800" dirty="0">
                <a:solidFill>
                  <a:srgbClr val="E2E6E9"/>
                </a:solidFill>
                <a:latin typeface="Merriweather" pitchFamily="34" charset="0"/>
                <a:ea typeface="Merriweather" pitchFamily="34" charset="-122"/>
                <a:cs typeface="Merriweather" pitchFamily="34" charset="-120"/>
              </a:rPr>
              <a:t>Usage peaks vary by campus culture and class schedules.</a:t>
            </a:r>
            <a:endParaRPr lang="en-US" sz="1800" dirty="0"/>
          </a:p>
        </p:txBody>
      </p:sp>
      <p:sp>
        <p:nvSpPr>
          <p:cNvPr id="8" name="Shape 5"/>
          <p:cNvSpPr/>
          <p:nvPr/>
        </p:nvSpPr>
        <p:spPr>
          <a:xfrm>
            <a:off x="10175677" y="3457813"/>
            <a:ext cx="527447" cy="527447"/>
          </a:xfrm>
          <a:prstGeom prst="roundRect">
            <a:avLst>
              <a:gd name="adj" fmla="val 18670"/>
            </a:avLst>
          </a:prstGeom>
          <a:solidFill>
            <a:srgbClr val="003180"/>
          </a:solidFill>
          <a:ln w="7620">
            <a:solidFill>
              <a:srgbClr val="194A99"/>
            </a:solidFill>
            <a:prstDash val="solid"/>
          </a:ln>
        </p:spPr>
        <p:txBody>
          <a:bodyPr/>
          <a:lstStyle/>
          <a:p>
            <a:endParaRPr lang="en-US"/>
          </a:p>
        </p:txBody>
      </p:sp>
      <p:sp>
        <p:nvSpPr>
          <p:cNvPr id="9" name="Text 6"/>
          <p:cNvSpPr/>
          <p:nvPr/>
        </p:nvSpPr>
        <p:spPr>
          <a:xfrm>
            <a:off x="10334268" y="3545681"/>
            <a:ext cx="210264" cy="351711"/>
          </a:xfrm>
          <a:prstGeom prst="rect">
            <a:avLst/>
          </a:prstGeom>
          <a:noFill/>
          <a:ln/>
        </p:spPr>
        <p:txBody>
          <a:bodyPr wrap="none" lIns="0" tIns="0" rIns="0" bIns="0" rtlCol="0" anchor="t"/>
          <a:lstStyle/>
          <a:p>
            <a:pPr marL="0" indent="0" algn="ctr">
              <a:lnSpc>
                <a:spcPts val="2750"/>
              </a:lnSpc>
              <a:buNone/>
            </a:pPr>
            <a:r>
              <a:rPr lang="en-US" sz="2750" dirty="0">
                <a:solidFill>
                  <a:srgbClr val="E2E6E9"/>
                </a:solidFill>
                <a:latin typeface="Merriweather" pitchFamily="34" charset="0"/>
                <a:ea typeface="Merriweather" pitchFamily="34" charset="-122"/>
                <a:cs typeface="Merriweather" pitchFamily="34" charset="-120"/>
              </a:rPr>
              <a:t>2</a:t>
            </a:r>
            <a:endParaRPr lang="en-US" sz="2750" dirty="0"/>
          </a:p>
        </p:txBody>
      </p:sp>
      <p:sp>
        <p:nvSpPr>
          <p:cNvPr id="10" name="Text 7"/>
          <p:cNvSpPr/>
          <p:nvPr/>
        </p:nvSpPr>
        <p:spPr>
          <a:xfrm>
            <a:off x="10937558" y="3457813"/>
            <a:ext cx="2872383" cy="732473"/>
          </a:xfrm>
          <a:prstGeom prst="rect">
            <a:avLst/>
          </a:prstGeom>
          <a:noFill/>
          <a:ln/>
        </p:spPr>
        <p:txBody>
          <a:bodyPr wrap="square" lIns="0" tIns="0" rIns="0" bIns="0" rtlCol="0" anchor="t"/>
          <a:lstStyle/>
          <a:p>
            <a:pPr marL="0" indent="0">
              <a:lnSpc>
                <a:spcPts val="2850"/>
              </a:lnSpc>
              <a:buNone/>
            </a:pPr>
            <a:r>
              <a:rPr lang="en-US" sz="2300" dirty="0">
                <a:solidFill>
                  <a:srgbClr val="E2E6E9"/>
                </a:solidFill>
                <a:latin typeface="Merriweather" pitchFamily="34" charset="0"/>
                <a:ea typeface="Merriweather" pitchFamily="34" charset="-122"/>
                <a:cs typeface="Merriweather" pitchFamily="34" charset="-120"/>
              </a:rPr>
              <a:t>Weather Conditions</a:t>
            </a:r>
            <a:endParaRPr lang="en-US" sz="2300" dirty="0"/>
          </a:p>
        </p:txBody>
      </p:sp>
      <p:sp>
        <p:nvSpPr>
          <p:cNvPr id="11" name="Text 8"/>
          <p:cNvSpPr/>
          <p:nvPr/>
        </p:nvSpPr>
        <p:spPr>
          <a:xfrm>
            <a:off x="10937558" y="4330898"/>
            <a:ext cx="2872383" cy="1500188"/>
          </a:xfrm>
          <a:prstGeom prst="rect">
            <a:avLst/>
          </a:prstGeom>
          <a:noFill/>
          <a:ln/>
        </p:spPr>
        <p:txBody>
          <a:bodyPr wrap="square" lIns="0" tIns="0" rIns="0" bIns="0" rtlCol="0" anchor="t"/>
          <a:lstStyle/>
          <a:p>
            <a:pPr marL="0" indent="0">
              <a:lnSpc>
                <a:spcPts val="2950"/>
              </a:lnSpc>
              <a:buNone/>
            </a:pPr>
            <a:r>
              <a:rPr lang="en-US" sz="1800" dirty="0">
                <a:solidFill>
                  <a:srgbClr val="E2E6E9"/>
                </a:solidFill>
                <a:latin typeface="Merriweather" pitchFamily="34" charset="0"/>
                <a:ea typeface="Merriweather" pitchFamily="34" charset="-122"/>
                <a:cs typeface="Merriweather" pitchFamily="34" charset="-120"/>
              </a:rPr>
              <a:t>Temperature, precipitation, and sunlight impact outdoor activity levels.</a:t>
            </a:r>
            <a:endParaRPr lang="en-US" sz="1800" dirty="0"/>
          </a:p>
        </p:txBody>
      </p:sp>
      <p:sp>
        <p:nvSpPr>
          <p:cNvPr id="12" name="Shape 9"/>
          <p:cNvSpPr/>
          <p:nvPr/>
        </p:nvSpPr>
        <p:spPr>
          <a:xfrm>
            <a:off x="6306979" y="6329243"/>
            <a:ext cx="527447" cy="527447"/>
          </a:xfrm>
          <a:prstGeom prst="roundRect">
            <a:avLst>
              <a:gd name="adj" fmla="val 18670"/>
            </a:avLst>
          </a:prstGeom>
          <a:solidFill>
            <a:srgbClr val="003180"/>
          </a:solidFill>
          <a:ln w="7620">
            <a:solidFill>
              <a:srgbClr val="194A99"/>
            </a:solidFill>
            <a:prstDash val="solid"/>
          </a:ln>
        </p:spPr>
        <p:txBody>
          <a:bodyPr/>
          <a:lstStyle/>
          <a:p>
            <a:endParaRPr lang="en-US"/>
          </a:p>
        </p:txBody>
      </p:sp>
      <p:sp>
        <p:nvSpPr>
          <p:cNvPr id="13" name="Text 10"/>
          <p:cNvSpPr/>
          <p:nvPr/>
        </p:nvSpPr>
        <p:spPr>
          <a:xfrm>
            <a:off x="6472238" y="6417112"/>
            <a:ext cx="196929" cy="351711"/>
          </a:xfrm>
          <a:prstGeom prst="rect">
            <a:avLst/>
          </a:prstGeom>
          <a:noFill/>
          <a:ln/>
        </p:spPr>
        <p:txBody>
          <a:bodyPr wrap="none" lIns="0" tIns="0" rIns="0" bIns="0" rtlCol="0" anchor="t"/>
          <a:lstStyle/>
          <a:p>
            <a:pPr marL="0" indent="0" algn="ctr">
              <a:lnSpc>
                <a:spcPts val="2750"/>
              </a:lnSpc>
              <a:buNone/>
            </a:pPr>
            <a:r>
              <a:rPr lang="en-US" sz="2750" dirty="0">
                <a:solidFill>
                  <a:srgbClr val="E2E6E9"/>
                </a:solidFill>
                <a:latin typeface="Merriweather" pitchFamily="34" charset="0"/>
                <a:ea typeface="Merriweather" pitchFamily="34" charset="-122"/>
                <a:cs typeface="Merriweather" pitchFamily="34" charset="-120"/>
              </a:rPr>
              <a:t>3</a:t>
            </a:r>
            <a:endParaRPr lang="en-US" sz="2750" dirty="0"/>
          </a:p>
        </p:txBody>
      </p:sp>
      <p:sp>
        <p:nvSpPr>
          <p:cNvPr id="14" name="Text 11"/>
          <p:cNvSpPr/>
          <p:nvPr/>
        </p:nvSpPr>
        <p:spPr>
          <a:xfrm>
            <a:off x="7068860" y="6329243"/>
            <a:ext cx="2930604" cy="366236"/>
          </a:xfrm>
          <a:prstGeom prst="rect">
            <a:avLst/>
          </a:prstGeom>
          <a:noFill/>
          <a:ln/>
        </p:spPr>
        <p:txBody>
          <a:bodyPr wrap="none" lIns="0" tIns="0" rIns="0" bIns="0" rtlCol="0" anchor="t"/>
          <a:lstStyle/>
          <a:p>
            <a:pPr marL="0" indent="0">
              <a:lnSpc>
                <a:spcPts val="2850"/>
              </a:lnSpc>
              <a:buNone/>
            </a:pPr>
            <a:r>
              <a:rPr lang="en-US" sz="2300" dirty="0">
                <a:solidFill>
                  <a:srgbClr val="E2E6E9"/>
                </a:solidFill>
                <a:latin typeface="Merriweather" pitchFamily="34" charset="0"/>
                <a:ea typeface="Merriweather" pitchFamily="34" charset="-122"/>
                <a:cs typeface="Merriweather" pitchFamily="34" charset="-120"/>
              </a:rPr>
              <a:t>Nearby Events</a:t>
            </a:r>
            <a:endParaRPr lang="en-US" sz="2300" dirty="0"/>
          </a:p>
        </p:txBody>
      </p:sp>
      <p:sp>
        <p:nvSpPr>
          <p:cNvPr id="15" name="Text 12"/>
          <p:cNvSpPr/>
          <p:nvPr/>
        </p:nvSpPr>
        <p:spPr>
          <a:xfrm>
            <a:off x="7068860" y="6836093"/>
            <a:ext cx="6740962" cy="750094"/>
          </a:xfrm>
          <a:prstGeom prst="rect">
            <a:avLst/>
          </a:prstGeom>
          <a:noFill/>
          <a:ln/>
        </p:spPr>
        <p:txBody>
          <a:bodyPr wrap="square" lIns="0" tIns="0" rIns="0" bIns="0" rtlCol="0" anchor="t"/>
          <a:lstStyle/>
          <a:p>
            <a:pPr marL="0" indent="0">
              <a:lnSpc>
                <a:spcPts val="2950"/>
              </a:lnSpc>
              <a:buNone/>
            </a:pPr>
            <a:r>
              <a:rPr lang="en-US" sz="1800" dirty="0">
                <a:solidFill>
                  <a:srgbClr val="E2E6E9"/>
                </a:solidFill>
                <a:latin typeface="Merriweather" pitchFamily="34" charset="0"/>
                <a:ea typeface="Merriweather" pitchFamily="34" charset="-122"/>
                <a:cs typeface="Merriweather" pitchFamily="34" charset="-120"/>
              </a:rPr>
              <a:t>Concerts, games, and other campus happenings can draw students away from the gym.</a:t>
            </a:r>
            <a:endParaRPr lang="en-US" sz="1800" dirty="0"/>
          </a:p>
        </p:txBody>
      </p:sp>
      <p:sp>
        <p:nvSpPr>
          <p:cNvPr id="16" name="Rectangle 15">
            <a:extLst>
              <a:ext uri="{FF2B5EF4-FFF2-40B4-BE49-F238E27FC236}">
                <a16:creationId xmlns:a16="http://schemas.microsoft.com/office/drawing/2014/main" id="{80171006-1AAA-AD7D-CB8F-A650F6F4E73F}"/>
              </a:ext>
            </a:extLst>
          </p:cNvPr>
          <p:cNvSpPr/>
          <p:nvPr/>
        </p:nvSpPr>
        <p:spPr>
          <a:xfrm>
            <a:off x="12689058" y="7584877"/>
            <a:ext cx="1828800" cy="576776"/>
          </a:xfrm>
          <a:prstGeom prst="rect">
            <a:avLst/>
          </a:prstGeom>
          <a:solidFill>
            <a:srgbClr val="07151B"/>
          </a:solidFill>
          <a:ln>
            <a:solidFill>
              <a:srgbClr val="0715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3085386"/>
          </a:xfrm>
          <a:prstGeom prst="rect">
            <a:avLst/>
          </a:prstGeom>
        </p:spPr>
      </p:pic>
      <p:sp>
        <p:nvSpPr>
          <p:cNvPr id="3" name="Text 0"/>
          <p:cNvSpPr/>
          <p:nvPr/>
        </p:nvSpPr>
        <p:spPr>
          <a:xfrm>
            <a:off x="863798" y="3768328"/>
            <a:ext cx="12245340" cy="771287"/>
          </a:xfrm>
          <a:prstGeom prst="rect">
            <a:avLst/>
          </a:prstGeom>
          <a:noFill/>
          <a:ln/>
        </p:spPr>
        <p:txBody>
          <a:bodyPr wrap="none" lIns="0" tIns="0" rIns="0" bIns="0" rtlCol="0" anchor="t"/>
          <a:lstStyle/>
          <a:p>
            <a:pPr marL="0" indent="0">
              <a:lnSpc>
                <a:spcPts val="6050"/>
              </a:lnSpc>
              <a:buNone/>
            </a:pPr>
            <a:r>
              <a:rPr lang="en-US" sz="4850" dirty="0">
                <a:solidFill>
                  <a:srgbClr val="F5F0F0"/>
                </a:solidFill>
                <a:latin typeface="Merriweather" pitchFamily="34" charset="0"/>
                <a:ea typeface="Merriweather" pitchFamily="34" charset="-122"/>
                <a:cs typeface="Merriweather" pitchFamily="34" charset="-120"/>
              </a:rPr>
              <a:t>Contextual Factors Affecting Gym Usage</a:t>
            </a:r>
            <a:endParaRPr lang="en-US" sz="4850" dirty="0"/>
          </a:p>
        </p:txBody>
      </p:sp>
      <p:sp>
        <p:nvSpPr>
          <p:cNvPr id="4" name="Shape 1"/>
          <p:cNvSpPr/>
          <p:nvPr/>
        </p:nvSpPr>
        <p:spPr>
          <a:xfrm>
            <a:off x="863798" y="4909780"/>
            <a:ext cx="4136350" cy="2636877"/>
          </a:xfrm>
          <a:prstGeom prst="roundRect">
            <a:avLst>
              <a:gd name="adj" fmla="val 3932"/>
            </a:avLst>
          </a:prstGeom>
          <a:solidFill>
            <a:srgbClr val="003180"/>
          </a:solidFill>
          <a:ln w="15240">
            <a:solidFill>
              <a:srgbClr val="194A99"/>
            </a:solidFill>
            <a:prstDash val="solid"/>
          </a:ln>
        </p:spPr>
        <p:txBody>
          <a:bodyPr/>
          <a:lstStyle/>
          <a:p>
            <a:endParaRPr lang="en-US"/>
          </a:p>
        </p:txBody>
      </p:sp>
      <p:sp>
        <p:nvSpPr>
          <p:cNvPr id="5" name="Text 2"/>
          <p:cNvSpPr/>
          <p:nvPr/>
        </p:nvSpPr>
        <p:spPr>
          <a:xfrm>
            <a:off x="1125855" y="5171837"/>
            <a:ext cx="3085386" cy="385524"/>
          </a:xfrm>
          <a:prstGeom prst="rect">
            <a:avLst/>
          </a:prstGeom>
          <a:noFill/>
          <a:ln/>
        </p:spPr>
        <p:txBody>
          <a:bodyPr wrap="none" lIns="0" tIns="0" rIns="0" bIns="0" rtlCol="0" anchor="t"/>
          <a:lstStyle/>
          <a:p>
            <a:pPr marL="0" indent="0">
              <a:lnSpc>
                <a:spcPts val="3000"/>
              </a:lnSpc>
              <a:buNone/>
            </a:pPr>
            <a:r>
              <a:rPr lang="en-US" sz="2400" dirty="0">
                <a:solidFill>
                  <a:srgbClr val="E2E6E9"/>
                </a:solidFill>
                <a:latin typeface="Merriweather" pitchFamily="34" charset="0"/>
                <a:ea typeface="Merriweather" pitchFamily="34" charset="-122"/>
                <a:cs typeface="Merriweather" pitchFamily="34" charset="-120"/>
              </a:rPr>
              <a:t>Day of Week</a:t>
            </a:r>
            <a:endParaRPr lang="en-US" sz="2400" dirty="0"/>
          </a:p>
        </p:txBody>
      </p:sp>
      <p:sp>
        <p:nvSpPr>
          <p:cNvPr id="6" name="Text 3"/>
          <p:cNvSpPr/>
          <p:nvPr/>
        </p:nvSpPr>
        <p:spPr>
          <a:xfrm>
            <a:off x="1125855" y="5705356"/>
            <a:ext cx="3612237" cy="1184434"/>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Merriweather" pitchFamily="34" charset="0"/>
                <a:ea typeface="Merriweather" pitchFamily="34" charset="-122"/>
                <a:cs typeface="Merriweather" pitchFamily="34" charset="-120"/>
              </a:rPr>
              <a:t>Weekday versus weekend usage patterns vary significantly.</a:t>
            </a:r>
            <a:endParaRPr lang="en-US" sz="1900" dirty="0"/>
          </a:p>
        </p:txBody>
      </p:sp>
      <p:sp>
        <p:nvSpPr>
          <p:cNvPr id="7" name="Shape 4"/>
          <p:cNvSpPr/>
          <p:nvPr/>
        </p:nvSpPr>
        <p:spPr>
          <a:xfrm>
            <a:off x="5246965" y="4909780"/>
            <a:ext cx="4136350" cy="2636877"/>
          </a:xfrm>
          <a:prstGeom prst="roundRect">
            <a:avLst>
              <a:gd name="adj" fmla="val 3932"/>
            </a:avLst>
          </a:prstGeom>
          <a:solidFill>
            <a:srgbClr val="003180"/>
          </a:solidFill>
          <a:ln w="15240">
            <a:solidFill>
              <a:srgbClr val="194A99"/>
            </a:solidFill>
            <a:prstDash val="solid"/>
          </a:ln>
        </p:spPr>
        <p:txBody>
          <a:bodyPr/>
          <a:lstStyle/>
          <a:p>
            <a:endParaRPr lang="en-US"/>
          </a:p>
        </p:txBody>
      </p:sp>
      <p:sp>
        <p:nvSpPr>
          <p:cNvPr id="8" name="Text 5"/>
          <p:cNvSpPr/>
          <p:nvPr/>
        </p:nvSpPr>
        <p:spPr>
          <a:xfrm>
            <a:off x="5509022" y="5171837"/>
            <a:ext cx="3478292" cy="385524"/>
          </a:xfrm>
          <a:prstGeom prst="rect">
            <a:avLst/>
          </a:prstGeom>
          <a:noFill/>
          <a:ln/>
        </p:spPr>
        <p:txBody>
          <a:bodyPr wrap="none" lIns="0" tIns="0" rIns="0" bIns="0" rtlCol="0" anchor="t"/>
          <a:lstStyle/>
          <a:p>
            <a:pPr marL="0" indent="0">
              <a:lnSpc>
                <a:spcPts val="3000"/>
              </a:lnSpc>
              <a:buNone/>
            </a:pPr>
            <a:r>
              <a:rPr lang="en-US" sz="2400" dirty="0">
                <a:solidFill>
                  <a:srgbClr val="E2E6E9"/>
                </a:solidFill>
                <a:latin typeface="Merriweather" pitchFamily="34" charset="0"/>
                <a:ea typeface="Merriweather" pitchFamily="34" charset="-122"/>
                <a:cs typeface="Merriweather" pitchFamily="34" charset="-120"/>
              </a:rPr>
              <a:t>Student Demographics</a:t>
            </a:r>
            <a:endParaRPr lang="en-US" sz="2400" dirty="0"/>
          </a:p>
        </p:txBody>
      </p:sp>
      <p:sp>
        <p:nvSpPr>
          <p:cNvPr id="9" name="Text 6"/>
          <p:cNvSpPr/>
          <p:nvPr/>
        </p:nvSpPr>
        <p:spPr>
          <a:xfrm>
            <a:off x="5509022" y="5705356"/>
            <a:ext cx="3612237" cy="1579245"/>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Merriweather" pitchFamily="34" charset="0"/>
                <a:ea typeface="Merriweather" pitchFamily="34" charset="-122"/>
                <a:cs typeface="Merriweather" pitchFamily="34" charset="-120"/>
              </a:rPr>
              <a:t>Factors like year in school, club/team affiliations, and commuter status impact gym habits.</a:t>
            </a:r>
            <a:endParaRPr lang="en-US" sz="1900" dirty="0"/>
          </a:p>
        </p:txBody>
      </p:sp>
      <p:sp>
        <p:nvSpPr>
          <p:cNvPr id="10" name="Shape 7"/>
          <p:cNvSpPr/>
          <p:nvPr/>
        </p:nvSpPr>
        <p:spPr>
          <a:xfrm>
            <a:off x="9630132" y="4909780"/>
            <a:ext cx="4136350" cy="2636877"/>
          </a:xfrm>
          <a:prstGeom prst="roundRect">
            <a:avLst>
              <a:gd name="adj" fmla="val 3932"/>
            </a:avLst>
          </a:prstGeom>
          <a:solidFill>
            <a:srgbClr val="003180"/>
          </a:solidFill>
          <a:ln w="15240">
            <a:solidFill>
              <a:srgbClr val="194A99"/>
            </a:solidFill>
            <a:prstDash val="solid"/>
          </a:ln>
        </p:spPr>
        <p:txBody>
          <a:bodyPr/>
          <a:lstStyle/>
          <a:p>
            <a:endParaRPr lang="en-US"/>
          </a:p>
        </p:txBody>
      </p:sp>
      <p:sp>
        <p:nvSpPr>
          <p:cNvPr id="11" name="Text 8"/>
          <p:cNvSpPr/>
          <p:nvPr/>
        </p:nvSpPr>
        <p:spPr>
          <a:xfrm>
            <a:off x="9892189" y="5171837"/>
            <a:ext cx="3085386" cy="385524"/>
          </a:xfrm>
          <a:prstGeom prst="rect">
            <a:avLst/>
          </a:prstGeom>
          <a:noFill/>
          <a:ln/>
        </p:spPr>
        <p:txBody>
          <a:bodyPr wrap="none" lIns="0" tIns="0" rIns="0" bIns="0" rtlCol="0" anchor="t"/>
          <a:lstStyle/>
          <a:p>
            <a:pPr marL="0" indent="0">
              <a:lnSpc>
                <a:spcPts val="3000"/>
              </a:lnSpc>
              <a:buNone/>
            </a:pPr>
            <a:r>
              <a:rPr lang="en-US" sz="2400" dirty="0">
                <a:solidFill>
                  <a:srgbClr val="E2E6E9"/>
                </a:solidFill>
                <a:latin typeface="Merriweather" pitchFamily="34" charset="0"/>
                <a:ea typeface="Merriweather" pitchFamily="34" charset="-122"/>
                <a:cs typeface="Merriweather" pitchFamily="34" charset="-120"/>
              </a:rPr>
              <a:t>Fitness Trends</a:t>
            </a:r>
            <a:endParaRPr lang="en-US" sz="2400" dirty="0"/>
          </a:p>
        </p:txBody>
      </p:sp>
      <p:sp>
        <p:nvSpPr>
          <p:cNvPr id="12" name="Text 9"/>
          <p:cNvSpPr/>
          <p:nvPr/>
        </p:nvSpPr>
        <p:spPr>
          <a:xfrm>
            <a:off x="9892189" y="5705356"/>
            <a:ext cx="3612237" cy="1579245"/>
          </a:xfrm>
          <a:prstGeom prst="rect">
            <a:avLst/>
          </a:prstGeom>
          <a:noFill/>
          <a:ln/>
        </p:spPr>
        <p:txBody>
          <a:bodyPr wrap="square" lIns="0" tIns="0" rIns="0" bIns="0" rtlCol="0" anchor="t"/>
          <a:lstStyle/>
          <a:p>
            <a:pPr marL="0" indent="0">
              <a:lnSpc>
                <a:spcPts val="3100"/>
              </a:lnSpc>
              <a:buNone/>
            </a:pPr>
            <a:r>
              <a:rPr lang="en-US" sz="1900" dirty="0">
                <a:solidFill>
                  <a:srgbClr val="E2E6E9"/>
                </a:solidFill>
                <a:latin typeface="Merriweather" pitchFamily="34" charset="0"/>
                <a:ea typeface="Merriweather" pitchFamily="34" charset="-122"/>
                <a:cs typeface="Merriweather" pitchFamily="34" charset="-120"/>
              </a:rPr>
              <a:t>Popular workout classes, new equipment, and evolving fitness priorities shape demand.</a:t>
            </a:r>
            <a:endParaRPr lang="en-US" sz="1900" dirty="0"/>
          </a:p>
        </p:txBody>
      </p:sp>
      <p:sp>
        <p:nvSpPr>
          <p:cNvPr id="13" name="Rectangle 12">
            <a:extLst>
              <a:ext uri="{FF2B5EF4-FFF2-40B4-BE49-F238E27FC236}">
                <a16:creationId xmlns:a16="http://schemas.microsoft.com/office/drawing/2014/main" id="{016ACA4E-00AE-111E-DE15-24BC9ED557FF}"/>
              </a:ext>
            </a:extLst>
          </p:cNvPr>
          <p:cNvSpPr/>
          <p:nvPr/>
        </p:nvSpPr>
        <p:spPr>
          <a:xfrm>
            <a:off x="12815667" y="7703145"/>
            <a:ext cx="1716259" cy="427353"/>
          </a:xfrm>
          <a:prstGeom prst="rect">
            <a:avLst/>
          </a:prstGeom>
          <a:solidFill>
            <a:srgbClr val="07151B"/>
          </a:solidFill>
          <a:ln>
            <a:solidFill>
              <a:srgbClr val="0715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1148"/>
          </a:xfrm>
          <a:prstGeom prst="rect">
            <a:avLst/>
          </a:prstGeom>
        </p:spPr>
      </p:pic>
      <p:sp>
        <p:nvSpPr>
          <p:cNvPr id="3" name="Text 0"/>
          <p:cNvSpPr/>
          <p:nvPr/>
        </p:nvSpPr>
        <p:spPr>
          <a:xfrm>
            <a:off x="771644" y="606266"/>
            <a:ext cx="7600712" cy="1378029"/>
          </a:xfrm>
          <a:prstGeom prst="rect">
            <a:avLst/>
          </a:prstGeom>
          <a:noFill/>
          <a:ln/>
        </p:spPr>
        <p:txBody>
          <a:bodyPr wrap="square" lIns="0" tIns="0" rIns="0" bIns="0" rtlCol="0" anchor="t"/>
          <a:lstStyle/>
          <a:p>
            <a:pPr marL="0" indent="0">
              <a:lnSpc>
                <a:spcPts val="5400"/>
              </a:lnSpc>
              <a:buNone/>
            </a:pPr>
            <a:r>
              <a:rPr lang="en-US" sz="4300" dirty="0">
                <a:solidFill>
                  <a:srgbClr val="F5F0F0"/>
                </a:solidFill>
                <a:latin typeface="Merriweather" pitchFamily="34" charset="0"/>
                <a:ea typeface="Merriweather" pitchFamily="34" charset="-122"/>
                <a:cs typeface="Merriweather" pitchFamily="34" charset="-120"/>
              </a:rPr>
              <a:t>Data Collection and Feature Engineering</a:t>
            </a:r>
            <a:endParaRPr lang="en-US" sz="4300" dirty="0"/>
          </a:p>
        </p:txBody>
      </p:sp>
      <p:sp>
        <p:nvSpPr>
          <p:cNvPr id="4" name="Shape 1"/>
          <p:cNvSpPr/>
          <p:nvPr/>
        </p:nvSpPr>
        <p:spPr>
          <a:xfrm>
            <a:off x="1087041" y="2314932"/>
            <a:ext cx="30480" cy="5309949"/>
          </a:xfrm>
          <a:prstGeom prst="roundRect">
            <a:avLst>
              <a:gd name="adj" fmla="val 303831"/>
            </a:avLst>
          </a:prstGeom>
          <a:solidFill>
            <a:srgbClr val="194A99"/>
          </a:solidFill>
          <a:ln/>
        </p:spPr>
        <p:txBody>
          <a:bodyPr/>
          <a:lstStyle/>
          <a:p>
            <a:endParaRPr lang="en-US"/>
          </a:p>
        </p:txBody>
      </p:sp>
      <p:sp>
        <p:nvSpPr>
          <p:cNvPr id="5" name="Shape 2"/>
          <p:cNvSpPr/>
          <p:nvPr/>
        </p:nvSpPr>
        <p:spPr>
          <a:xfrm>
            <a:off x="1319808" y="2795707"/>
            <a:ext cx="771644" cy="30480"/>
          </a:xfrm>
          <a:prstGeom prst="roundRect">
            <a:avLst>
              <a:gd name="adj" fmla="val 303831"/>
            </a:avLst>
          </a:prstGeom>
          <a:solidFill>
            <a:srgbClr val="194A99"/>
          </a:solidFill>
          <a:ln/>
        </p:spPr>
        <p:txBody>
          <a:bodyPr/>
          <a:lstStyle/>
          <a:p>
            <a:endParaRPr lang="en-US"/>
          </a:p>
        </p:txBody>
      </p:sp>
      <p:sp>
        <p:nvSpPr>
          <p:cNvPr id="6" name="Shape 3"/>
          <p:cNvSpPr/>
          <p:nvPr/>
        </p:nvSpPr>
        <p:spPr>
          <a:xfrm>
            <a:off x="854273" y="2562939"/>
            <a:ext cx="496014" cy="496014"/>
          </a:xfrm>
          <a:prstGeom prst="roundRect">
            <a:avLst>
              <a:gd name="adj" fmla="val 18670"/>
            </a:avLst>
          </a:prstGeom>
          <a:solidFill>
            <a:srgbClr val="003180"/>
          </a:solidFill>
          <a:ln w="7620">
            <a:solidFill>
              <a:srgbClr val="194A99"/>
            </a:solidFill>
            <a:prstDash val="solid"/>
          </a:ln>
        </p:spPr>
        <p:txBody>
          <a:bodyPr/>
          <a:lstStyle/>
          <a:p>
            <a:endParaRPr lang="en-US"/>
          </a:p>
        </p:txBody>
      </p:sp>
      <p:sp>
        <p:nvSpPr>
          <p:cNvPr id="7" name="Text 4"/>
          <p:cNvSpPr/>
          <p:nvPr/>
        </p:nvSpPr>
        <p:spPr>
          <a:xfrm>
            <a:off x="1029533" y="2645569"/>
            <a:ext cx="145494" cy="330756"/>
          </a:xfrm>
          <a:prstGeom prst="rect">
            <a:avLst/>
          </a:prstGeom>
          <a:noFill/>
          <a:ln/>
        </p:spPr>
        <p:txBody>
          <a:bodyPr wrap="none" lIns="0" tIns="0" rIns="0" bIns="0" rtlCol="0" anchor="t"/>
          <a:lstStyle/>
          <a:p>
            <a:pPr marL="0" indent="0" algn="ctr">
              <a:lnSpc>
                <a:spcPts val="2600"/>
              </a:lnSpc>
              <a:buNone/>
            </a:pPr>
            <a:r>
              <a:rPr lang="en-US" sz="2600" dirty="0">
                <a:solidFill>
                  <a:srgbClr val="E2E6E9"/>
                </a:solidFill>
                <a:latin typeface="Merriweather" pitchFamily="34" charset="0"/>
                <a:ea typeface="Merriweather" pitchFamily="34" charset="-122"/>
                <a:cs typeface="Merriweather" pitchFamily="34" charset="-120"/>
              </a:rPr>
              <a:t>1</a:t>
            </a:r>
            <a:endParaRPr lang="en-US" sz="2600" dirty="0"/>
          </a:p>
        </p:txBody>
      </p:sp>
      <p:sp>
        <p:nvSpPr>
          <p:cNvPr id="8" name="Text 5"/>
          <p:cNvSpPr/>
          <p:nvPr/>
        </p:nvSpPr>
        <p:spPr>
          <a:xfrm>
            <a:off x="2314932" y="2535317"/>
            <a:ext cx="2756178" cy="344448"/>
          </a:xfrm>
          <a:prstGeom prst="rect">
            <a:avLst/>
          </a:prstGeom>
          <a:noFill/>
          <a:ln/>
        </p:spPr>
        <p:txBody>
          <a:bodyPr wrap="none" lIns="0" tIns="0" rIns="0" bIns="0" rtlCol="0" anchor="t"/>
          <a:lstStyle/>
          <a:p>
            <a:pPr marL="0" indent="0" algn="l">
              <a:lnSpc>
                <a:spcPts val="2700"/>
              </a:lnSpc>
              <a:buNone/>
            </a:pPr>
            <a:r>
              <a:rPr lang="en-US" sz="2150" dirty="0">
                <a:solidFill>
                  <a:srgbClr val="E2E6E9"/>
                </a:solidFill>
                <a:latin typeface="Merriweather" pitchFamily="34" charset="0"/>
                <a:ea typeface="Merriweather" pitchFamily="34" charset="-122"/>
                <a:cs typeface="Merriweather" pitchFamily="34" charset="-120"/>
              </a:rPr>
              <a:t>Data Sources</a:t>
            </a:r>
            <a:endParaRPr lang="en-US" sz="2150" dirty="0"/>
          </a:p>
        </p:txBody>
      </p:sp>
      <p:sp>
        <p:nvSpPr>
          <p:cNvPr id="9" name="Text 6"/>
          <p:cNvSpPr/>
          <p:nvPr/>
        </p:nvSpPr>
        <p:spPr>
          <a:xfrm>
            <a:off x="2314932" y="3012043"/>
            <a:ext cx="6057424" cy="705564"/>
          </a:xfrm>
          <a:prstGeom prst="rect">
            <a:avLst/>
          </a:prstGeom>
          <a:noFill/>
          <a:ln/>
        </p:spPr>
        <p:txBody>
          <a:bodyPr wrap="square" lIns="0" tIns="0" rIns="0" bIns="0" rtlCol="0" anchor="t"/>
          <a:lstStyle/>
          <a:p>
            <a:pPr marL="0" indent="0" algn="l">
              <a:lnSpc>
                <a:spcPts val="2750"/>
              </a:lnSpc>
              <a:buNone/>
            </a:pPr>
            <a:r>
              <a:rPr lang="en-US" sz="1700" dirty="0">
                <a:solidFill>
                  <a:srgbClr val="E2E6E9"/>
                </a:solidFill>
                <a:latin typeface="Merriweather" pitchFamily="34" charset="0"/>
                <a:ea typeface="Merriweather" pitchFamily="34" charset="-122"/>
                <a:cs typeface="Merriweather" pitchFamily="34" charset="-120"/>
              </a:rPr>
              <a:t>Gym access logs, campus calendars, weather reports, and more.</a:t>
            </a:r>
            <a:endParaRPr lang="en-US" sz="1700" dirty="0"/>
          </a:p>
        </p:txBody>
      </p:sp>
      <p:sp>
        <p:nvSpPr>
          <p:cNvPr id="10" name="Shape 7"/>
          <p:cNvSpPr/>
          <p:nvPr/>
        </p:nvSpPr>
        <p:spPr>
          <a:xfrm>
            <a:off x="1319808" y="4639151"/>
            <a:ext cx="771644" cy="30480"/>
          </a:xfrm>
          <a:prstGeom prst="roundRect">
            <a:avLst>
              <a:gd name="adj" fmla="val 303831"/>
            </a:avLst>
          </a:prstGeom>
          <a:solidFill>
            <a:srgbClr val="194A99"/>
          </a:solidFill>
          <a:ln/>
        </p:spPr>
        <p:txBody>
          <a:bodyPr/>
          <a:lstStyle/>
          <a:p>
            <a:endParaRPr lang="en-US"/>
          </a:p>
        </p:txBody>
      </p:sp>
      <p:sp>
        <p:nvSpPr>
          <p:cNvPr id="11" name="Shape 8"/>
          <p:cNvSpPr/>
          <p:nvPr/>
        </p:nvSpPr>
        <p:spPr>
          <a:xfrm>
            <a:off x="854273" y="4406384"/>
            <a:ext cx="496014" cy="496014"/>
          </a:xfrm>
          <a:prstGeom prst="roundRect">
            <a:avLst>
              <a:gd name="adj" fmla="val 18670"/>
            </a:avLst>
          </a:prstGeom>
          <a:solidFill>
            <a:srgbClr val="003180"/>
          </a:solidFill>
          <a:ln w="7620">
            <a:solidFill>
              <a:srgbClr val="194A99"/>
            </a:solidFill>
            <a:prstDash val="solid"/>
          </a:ln>
        </p:spPr>
        <p:txBody>
          <a:bodyPr/>
          <a:lstStyle/>
          <a:p>
            <a:endParaRPr lang="en-US"/>
          </a:p>
        </p:txBody>
      </p:sp>
      <p:sp>
        <p:nvSpPr>
          <p:cNvPr id="12" name="Text 9"/>
          <p:cNvSpPr/>
          <p:nvPr/>
        </p:nvSpPr>
        <p:spPr>
          <a:xfrm>
            <a:off x="1003340" y="4489013"/>
            <a:ext cx="197763" cy="330756"/>
          </a:xfrm>
          <a:prstGeom prst="rect">
            <a:avLst/>
          </a:prstGeom>
          <a:noFill/>
          <a:ln/>
        </p:spPr>
        <p:txBody>
          <a:bodyPr wrap="none" lIns="0" tIns="0" rIns="0" bIns="0" rtlCol="0" anchor="t"/>
          <a:lstStyle/>
          <a:p>
            <a:pPr marL="0" indent="0" algn="ctr">
              <a:lnSpc>
                <a:spcPts val="2600"/>
              </a:lnSpc>
              <a:buNone/>
            </a:pPr>
            <a:r>
              <a:rPr lang="en-US" sz="2600" dirty="0">
                <a:solidFill>
                  <a:srgbClr val="E2E6E9"/>
                </a:solidFill>
                <a:latin typeface="Merriweather" pitchFamily="34" charset="0"/>
                <a:ea typeface="Merriweather" pitchFamily="34" charset="-122"/>
                <a:cs typeface="Merriweather" pitchFamily="34" charset="-120"/>
              </a:rPr>
              <a:t>2</a:t>
            </a:r>
            <a:endParaRPr lang="en-US" sz="2600" dirty="0"/>
          </a:p>
        </p:txBody>
      </p:sp>
      <p:sp>
        <p:nvSpPr>
          <p:cNvPr id="13" name="Text 10"/>
          <p:cNvSpPr/>
          <p:nvPr/>
        </p:nvSpPr>
        <p:spPr>
          <a:xfrm>
            <a:off x="2314932" y="4378762"/>
            <a:ext cx="2774752" cy="344448"/>
          </a:xfrm>
          <a:prstGeom prst="rect">
            <a:avLst/>
          </a:prstGeom>
          <a:noFill/>
          <a:ln/>
        </p:spPr>
        <p:txBody>
          <a:bodyPr wrap="none" lIns="0" tIns="0" rIns="0" bIns="0" rtlCol="0" anchor="t"/>
          <a:lstStyle/>
          <a:p>
            <a:pPr marL="0" indent="0" algn="l">
              <a:lnSpc>
                <a:spcPts val="2700"/>
              </a:lnSpc>
              <a:buNone/>
            </a:pPr>
            <a:r>
              <a:rPr lang="en-US" sz="2150" dirty="0">
                <a:solidFill>
                  <a:srgbClr val="E2E6E9"/>
                </a:solidFill>
                <a:latin typeface="Merriweather" pitchFamily="34" charset="0"/>
                <a:ea typeface="Merriweather" pitchFamily="34" charset="-122"/>
                <a:cs typeface="Merriweather" pitchFamily="34" charset="-120"/>
              </a:rPr>
              <a:t>Feature Engineering</a:t>
            </a:r>
            <a:endParaRPr lang="en-US" sz="2150" dirty="0"/>
          </a:p>
        </p:txBody>
      </p:sp>
      <p:sp>
        <p:nvSpPr>
          <p:cNvPr id="14" name="Text 11"/>
          <p:cNvSpPr/>
          <p:nvPr/>
        </p:nvSpPr>
        <p:spPr>
          <a:xfrm>
            <a:off x="2314932" y="4855488"/>
            <a:ext cx="6057424" cy="705564"/>
          </a:xfrm>
          <a:prstGeom prst="rect">
            <a:avLst/>
          </a:prstGeom>
          <a:noFill/>
          <a:ln/>
        </p:spPr>
        <p:txBody>
          <a:bodyPr wrap="square" lIns="0" tIns="0" rIns="0" bIns="0" rtlCol="0" anchor="t"/>
          <a:lstStyle/>
          <a:p>
            <a:pPr marL="0" indent="0" algn="l">
              <a:lnSpc>
                <a:spcPts val="2750"/>
              </a:lnSpc>
              <a:buNone/>
            </a:pPr>
            <a:r>
              <a:rPr lang="en-US" sz="1700" dirty="0">
                <a:solidFill>
                  <a:srgbClr val="E2E6E9"/>
                </a:solidFill>
                <a:latin typeface="Merriweather" pitchFamily="34" charset="0"/>
                <a:ea typeface="Merriweather" pitchFamily="34" charset="-122"/>
                <a:cs typeface="Merriweather" pitchFamily="34" charset="-120"/>
              </a:rPr>
              <a:t>Extracting meaningful variables like time of day, temperature, and nearby events.</a:t>
            </a:r>
            <a:endParaRPr lang="en-US" sz="1700" dirty="0"/>
          </a:p>
        </p:txBody>
      </p:sp>
      <p:sp>
        <p:nvSpPr>
          <p:cNvPr id="15" name="Shape 12"/>
          <p:cNvSpPr/>
          <p:nvPr/>
        </p:nvSpPr>
        <p:spPr>
          <a:xfrm>
            <a:off x="1319808" y="6482596"/>
            <a:ext cx="771644" cy="30480"/>
          </a:xfrm>
          <a:prstGeom prst="roundRect">
            <a:avLst>
              <a:gd name="adj" fmla="val 303831"/>
            </a:avLst>
          </a:prstGeom>
          <a:solidFill>
            <a:srgbClr val="194A99"/>
          </a:solidFill>
          <a:ln/>
        </p:spPr>
        <p:txBody>
          <a:bodyPr/>
          <a:lstStyle/>
          <a:p>
            <a:endParaRPr lang="en-US"/>
          </a:p>
        </p:txBody>
      </p:sp>
      <p:sp>
        <p:nvSpPr>
          <p:cNvPr id="16" name="Shape 13"/>
          <p:cNvSpPr/>
          <p:nvPr/>
        </p:nvSpPr>
        <p:spPr>
          <a:xfrm>
            <a:off x="854273" y="6249829"/>
            <a:ext cx="496014" cy="496014"/>
          </a:xfrm>
          <a:prstGeom prst="roundRect">
            <a:avLst>
              <a:gd name="adj" fmla="val 18670"/>
            </a:avLst>
          </a:prstGeom>
          <a:solidFill>
            <a:srgbClr val="003180"/>
          </a:solidFill>
          <a:ln w="7620">
            <a:solidFill>
              <a:srgbClr val="194A99"/>
            </a:solidFill>
            <a:prstDash val="solid"/>
          </a:ln>
        </p:spPr>
        <p:txBody>
          <a:bodyPr/>
          <a:lstStyle/>
          <a:p>
            <a:endParaRPr lang="en-US"/>
          </a:p>
        </p:txBody>
      </p:sp>
      <p:sp>
        <p:nvSpPr>
          <p:cNvPr id="17" name="Text 14"/>
          <p:cNvSpPr/>
          <p:nvPr/>
        </p:nvSpPr>
        <p:spPr>
          <a:xfrm>
            <a:off x="1009650" y="6332458"/>
            <a:ext cx="185261" cy="330756"/>
          </a:xfrm>
          <a:prstGeom prst="rect">
            <a:avLst/>
          </a:prstGeom>
          <a:noFill/>
          <a:ln/>
        </p:spPr>
        <p:txBody>
          <a:bodyPr wrap="none" lIns="0" tIns="0" rIns="0" bIns="0" rtlCol="0" anchor="t"/>
          <a:lstStyle/>
          <a:p>
            <a:pPr marL="0" indent="0" algn="ctr">
              <a:lnSpc>
                <a:spcPts val="2600"/>
              </a:lnSpc>
              <a:buNone/>
            </a:pPr>
            <a:r>
              <a:rPr lang="en-US" sz="2600" dirty="0">
                <a:solidFill>
                  <a:srgbClr val="E2E6E9"/>
                </a:solidFill>
                <a:latin typeface="Merriweather" pitchFamily="34" charset="0"/>
                <a:ea typeface="Merriweather" pitchFamily="34" charset="-122"/>
                <a:cs typeface="Merriweather" pitchFamily="34" charset="-120"/>
              </a:rPr>
              <a:t>3</a:t>
            </a:r>
            <a:endParaRPr lang="en-US" sz="2600" dirty="0"/>
          </a:p>
        </p:txBody>
      </p:sp>
      <p:sp>
        <p:nvSpPr>
          <p:cNvPr id="18" name="Text 15"/>
          <p:cNvSpPr/>
          <p:nvPr/>
        </p:nvSpPr>
        <p:spPr>
          <a:xfrm>
            <a:off x="2314932" y="6222206"/>
            <a:ext cx="2756178" cy="344448"/>
          </a:xfrm>
          <a:prstGeom prst="rect">
            <a:avLst/>
          </a:prstGeom>
          <a:noFill/>
          <a:ln/>
        </p:spPr>
        <p:txBody>
          <a:bodyPr wrap="none" lIns="0" tIns="0" rIns="0" bIns="0" rtlCol="0" anchor="t"/>
          <a:lstStyle/>
          <a:p>
            <a:pPr marL="0" indent="0" algn="l">
              <a:lnSpc>
                <a:spcPts val="2700"/>
              </a:lnSpc>
              <a:buNone/>
            </a:pPr>
            <a:r>
              <a:rPr lang="en-US" sz="2150" dirty="0">
                <a:solidFill>
                  <a:srgbClr val="E2E6E9"/>
                </a:solidFill>
                <a:latin typeface="Merriweather" pitchFamily="34" charset="0"/>
                <a:ea typeface="Merriweather" pitchFamily="34" charset="-122"/>
                <a:cs typeface="Merriweather" pitchFamily="34" charset="-120"/>
              </a:rPr>
              <a:t>Data Preprocessing</a:t>
            </a:r>
            <a:endParaRPr lang="en-US" sz="2150" dirty="0"/>
          </a:p>
        </p:txBody>
      </p:sp>
      <p:sp>
        <p:nvSpPr>
          <p:cNvPr id="19" name="Text 16"/>
          <p:cNvSpPr/>
          <p:nvPr/>
        </p:nvSpPr>
        <p:spPr>
          <a:xfrm>
            <a:off x="2314932" y="6698933"/>
            <a:ext cx="6057424" cy="705564"/>
          </a:xfrm>
          <a:prstGeom prst="rect">
            <a:avLst/>
          </a:prstGeom>
          <a:noFill/>
          <a:ln/>
        </p:spPr>
        <p:txBody>
          <a:bodyPr wrap="square" lIns="0" tIns="0" rIns="0" bIns="0" rtlCol="0" anchor="t"/>
          <a:lstStyle/>
          <a:p>
            <a:pPr marL="0" indent="0" algn="l">
              <a:lnSpc>
                <a:spcPts val="2750"/>
              </a:lnSpc>
              <a:buNone/>
            </a:pPr>
            <a:r>
              <a:rPr lang="en-US" sz="1700" dirty="0">
                <a:solidFill>
                  <a:srgbClr val="E2E6E9"/>
                </a:solidFill>
                <a:latin typeface="Merriweather" pitchFamily="34" charset="0"/>
                <a:ea typeface="Merriweather" pitchFamily="34" charset="-122"/>
                <a:cs typeface="Merriweather" pitchFamily="34" charset="-120"/>
              </a:rPr>
              <a:t>Cleaning, transforming, and combining datasets into a unified training set.</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63798" y="695444"/>
            <a:ext cx="11802308" cy="771287"/>
          </a:xfrm>
          <a:prstGeom prst="rect">
            <a:avLst/>
          </a:prstGeom>
          <a:noFill/>
          <a:ln/>
        </p:spPr>
        <p:txBody>
          <a:bodyPr wrap="none" lIns="0" tIns="0" rIns="0" bIns="0" rtlCol="0" anchor="t"/>
          <a:lstStyle/>
          <a:p>
            <a:pPr marL="0" indent="0">
              <a:lnSpc>
                <a:spcPts val="6050"/>
              </a:lnSpc>
              <a:buNone/>
            </a:pPr>
            <a:r>
              <a:rPr lang="en-US" sz="4850" dirty="0">
                <a:solidFill>
                  <a:srgbClr val="F5F0F0"/>
                </a:solidFill>
                <a:latin typeface="Merriweather" pitchFamily="34" charset="0"/>
                <a:ea typeface="Merriweather" pitchFamily="34" charset="-122"/>
                <a:cs typeface="Merriweather" pitchFamily="34" charset="-120"/>
              </a:rPr>
              <a:t>Machine Learning Model Development</a:t>
            </a:r>
            <a:endParaRPr lang="en-US" sz="4850" dirty="0"/>
          </a:p>
        </p:txBody>
      </p:sp>
      <p:pic>
        <p:nvPicPr>
          <p:cNvPr id="3" name="Image 0" descr="preencoded.png"/>
          <p:cNvPicPr>
            <a:picLocks noChangeAspect="1"/>
          </p:cNvPicPr>
          <p:nvPr/>
        </p:nvPicPr>
        <p:blipFill>
          <a:blip r:embed="rId3"/>
          <a:stretch>
            <a:fillRect/>
          </a:stretch>
        </p:blipFill>
        <p:spPr>
          <a:xfrm>
            <a:off x="3024902" y="1960364"/>
            <a:ext cx="2128957" cy="1816775"/>
          </a:xfrm>
          <a:prstGeom prst="rect">
            <a:avLst/>
          </a:prstGeom>
        </p:spPr>
      </p:pic>
      <p:sp>
        <p:nvSpPr>
          <p:cNvPr id="4" name="Text 1"/>
          <p:cNvSpPr/>
          <p:nvPr/>
        </p:nvSpPr>
        <p:spPr>
          <a:xfrm>
            <a:off x="4021336" y="2857500"/>
            <a:ext cx="135850" cy="493514"/>
          </a:xfrm>
          <a:prstGeom prst="rect">
            <a:avLst/>
          </a:prstGeom>
          <a:noFill/>
          <a:ln/>
        </p:spPr>
        <p:txBody>
          <a:bodyPr wrap="none" lIns="0" tIns="0" rIns="0" bIns="0" rtlCol="0" anchor="t"/>
          <a:lstStyle/>
          <a:p>
            <a:pPr marL="0" indent="0" algn="ctr">
              <a:lnSpc>
                <a:spcPts val="3850"/>
              </a:lnSpc>
              <a:buNone/>
            </a:pPr>
            <a:r>
              <a:rPr lang="en-US" sz="2400" dirty="0">
                <a:solidFill>
                  <a:srgbClr val="E2E6E9"/>
                </a:solidFill>
                <a:latin typeface="Merriweather" pitchFamily="34" charset="0"/>
                <a:ea typeface="Merriweather" pitchFamily="34" charset="-122"/>
                <a:cs typeface="Merriweather" pitchFamily="34" charset="-120"/>
              </a:rPr>
              <a:t>1</a:t>
            </a:r>
            <a:endParaRPr lang="en-US" sz="2400" dirty="0"/>
          </a:p>
        </p:txBody>
      </p:sp>
      <p:sp>
        <p:nvSpPr>
          <p:cNvPr id="5" name="Text 2"/>
          <p:cNvSpPr/>
          <p:nvPr/>
        </p:nvSpPr>
        <p:spPr>
          <a:xfrm>
            <a:off x="5400675" y="2207181"/>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Model Selection</a:t>
            </a:r>
            <a:endParaRPr lang="en-US" sz="2400" dirty="0"/>
          </a:p>
        </p:txBody>
      </p:sp>
      <p:sp>
        <p:nvSpPr>
          <p:cNvPr id="6" name="Text 3"/>
          <p:cNvSpPr/>
          <p:nvPr/>
        </p:nvSpPr>
        <p:spPr>
          <a:xfrm>
            <a:off x="5400675" y="2740700"/>
            <a:ext cx="8119110"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Evaluating regression algorithms like Linear Regression, Random Forests, and XGBoost.</a:t>
            </a:r>
            <a:endParaRPr lang="en-US" sz="1900" dirty="0"/>
          </a:p>
        </p:txBody>
      </p:sp>
      <p:sp>
        <p:nvSpPr>
          <p:cNvPr id="7" name="Shape 4"/>
          <p:cNvSpPr/>
          <p:nvPr/>
        </p:nvSpPr>
        <p:spPr>
          <a:xfrm>
            <a:off x="5215533" y="3792736"/>
            <a:ext cx="8489394" cy="15240"/>
          </a:xfrm>
          <a:prstGeom prst="roundRect">
            <a:avLst>
              <a:gd name="adj" fmla="val 680244"/>
            </a:avLst>
          </a:prstGeom>
          <a:solidFill>
            <a:srgbClr val="194A99"/>
          </a:solidFill>
          <a:ln/>
        </p:spPr>
        <p:txBody>
          <a:bodyPr/>
          <a:lstStyle/>
          <a:p>
            <a:endParaRPr lang="en-US"/>
          </a:p>
        </p:txBody>
      </p:sp>
      <p:pic>
        <p:nvPicPr>
          <p:cNvPr id="8" name="Image 1" descr="preencoded.png"/>
          <p:cNvPicPr>
            <a:picLocks noChangeAspect="1"/>
          </p:cNvPicPr>
          <p:nvPr/>
        </p:nvPicPr>
        <p:blipFill>
          <a:blip r:embed="rId4"/>
          <a:stretch>
            <a:fillRect/>
          </a:stretch>
        </p:blipFill>
        <p:spPr>
          <a:xfrm>
            <a:off x="1960483" y="3838813"/>
            <a:ext cx="4257913" cy="1816775"/>
          </a:xfrm>
          <a:prstGeom prst="rect">
            <a:avLst/>
          </a:prstGeom>
        </p:spPr>
      </p:pic>
      <p:sp>
        <p:nvSpPr>
          <p:cNvPr id="9" name="Text 5"/>
          <p:cNvSpPr/>
          <p:nvPr/>
        </p:nvSpPr>
        <p:spPr>
          <a:xfrm>
            <a:off x="3997047" y="4500443"/>
            <a:ext cx="184547" cy="493514"/>
          </a:xfrm>
          <a:prstGeom prst="rect">
            <a:avLst/>
          </a:prstGeom>
          <a:noFill/>
          <a:ln/>
        </p:spPr>
        <p:txBody>
          <a:bodyPr wrap="none" lIns="0" tIns="0" rIns="0" bIns="0" rtlCol="0" anchor="t"/>
          <a:lstStyle/>
          <a:p>
            <a:pPr marL="0" indent="0" algn="ctr">
              <a:lnSpc>
                <a:spcPts val="3850"/>
              </a:lnSpc>
              <a:buNone/>
            </a:pPr>
            <a:r>
              <a:rPr lang="en-US" sz="2400" dirty="0">
                <a:solidFill>
                  <a:srgbClr val="E2E6E9"/>
                </a:solidFill>
                <a:latin typeface="Merriweather" pitchFamily="34" charset="0"/>
                <a:ea typeface="Merriweather" pitchFamily="34" charset="-122"/>
                <a:cs typeface="Merriweather" pitchFamily="34" charset="-120"/>
              </a:rPr>
              <a:t>2</a:t>
            </a:r>
            <a:endParaRPr lang="en-US" sz="2400" dirty="0"/>
          </a:p>
        </p:txBody>
      </p:sp>
      <p:sp>
        <p:nvSpPr>
          <p:cNvPr id="10" name="Text 6"/>
          <p:cNvSpPr/>
          <p:nvPr/>
        </p:nvSpPr>
        <p:spPr>
          <a:xfrm>
            <a:off x="6465213" y="4085630"/>
            <a:ext cx="3706535"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Hyperparameter Tuning</a:t>
            </a:r>
            <a:endParaRPr lang="en-US" sz="2400" dirty="0"/>
          </a:p>
        </p:txBody>
      </p:sp>
      <p:sp>
        <p:nvSpPr>
          <p:cNvPr id="11" name="Text 7"/>
          <p:cNvSpPr/>
          <p:nvPr/>
        </p:nvSpPr>
        <p:spPr>
          <a:xfrm>
            <a:off x="6465213" y="4619149"/>
            <a:ext cx="7054572"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Optimizing model parameters to maximize predictive accuracy.</a:t>
            </a:r>
            <a:endParaRPr lang="en-US" sz="1900" dirty="0"/>
          </a:p>
        </p:txBody>
      </p:sp>
      <p:sp>
        <p:nvSpPr>
          <p:cNvPr id="12" name="Shape 8"/>
          <p:cNvSpPr/>
          <p:nvPr/>
        </p:nvSpPr>
        <p:spPr>
          <a:xfrm>
            <a:off x="6280071" y="5671185"/>
            <a:ext cx="7424857" cy="15240"/>
          </a:xfrm>
          <a:prstGeom prst="roundRect">
            <a:avLst>
              <a:gd name="adj" fmla="val 680244"/>
            </a:avLst>
          </a:prstGeom>
          <a:solidFill>
            <a:srgbClr val="194A99"/>
          </a:solidFill>
          <a:ln/>
        </p:spPr>
        <p:txBody>
          <a:bodyPr/>
          <a:lstStyle/>
          <a:p>
            <a:endParaRPr lang="en-US"/>
          </a:p>
        </p:txBody>
      </p:sp>
      <p:pic>
        <p:nvPicPr>
          <p:cNvPr id="13" name="Image 2" descr="preencoded.png"/>
          <p:cNvPicPr>
            <a:picLocks noChangeAspect="1"/>
          </p:cNvPicPr>
          <p:nvPr/>
        </p:nvPicPr>
        <p:blipFill>
          <a:blip r:embed="rId5"/>
          <a:stretch>
            <a:fillRect/>
          </a:stretch>
        </p:blipFill>
        <p:spPr>
          <a:xfrm>
            <a:off x="895945" y="5717262"/>
            <a:ext cx="6386870" cy="1816775"/>
          </a:xfrm>
          <a:prstGeom prst="rect">
            <a:avLst/>
          </a:prstGeom>
        </p:spPr>
      </p:pic>
      <p:sp>
        <p:nvSpPr>
          <p:cNvPr id="14" name="Text 9"/>
          <p:cNvSpPr/>
          <p:nvPr/>
        </p:nvSpPr>
        <p:spPr>
          <a:xfrm>
            <a:off x="4003000" y="6378893"/>
            <a:ext cx="172760" cy="493514"/>
          </a:xfrm>
          <a:prstGeom prst="rect">
            <a:avLst/>
          </a:prstGeom>
          <a:noFill/>
          <a:ln/>
        </p:spPr>
        <p:txBody>
          <a:bodyPr wrap="none" lIns="0" tIns="0" rIns="0" bIns="0" rtlCol="0" anchor="t"/>
          <a:lstStyle/>
          <a:p>
            <a:pPr marL="0" indent="0" algn="ctr">
              <a:lnSpc>
                <a:spcPts val="3850"/>
              </a:lnSpc>
              <a:buNone/>
            </a:pPr>
            <a:r>
              <a:rPr lang="en-US" sz="2400" dirty="0">
                <a:solidFill>
                  <a:srgbClr val="E2E6E9"/>
                </a:solidFill>
                <a:latin typeface="Merriweather" pitchFamily="34" charset="0"/>
                <a:ea typeface="Merriweather" pitchFamily="34" charset="-122"/>
                <a:cs typeface="Merriweather" pitchFamily="34" charset="-120"/>
              </a:rPr>
              <a:t>3</a:t>
            </a:r>
            <a:endParaRPr lang="en-US" sz="2400" dirty="0"/>
          </a:p>
        </p:txBody>
      </p:sp>
      <p:sp>
        <p:nvSpPr>
          <p:cNvPr id="15" name="Text 10"/>
          <p:cNvSpPr/>
          <p:nvPr/>
        </p:nvSpPr>
        <p:spPr>
          <a:xfrm>
            <a:off x="7529632" y="5964079"/>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E2E6E9"/>
                </a:solidFill>
                <a:latin typeface="Merriweather" pitchFamily="34" charset="0"/>
                <a:ea typeface="Merriweather" pitchFamily="34" charset="-122"/>
                <a:cs typeface="Merriweather" pitchFamily="34" charset="-120"/>
              </a:rPr>
              <a:t>Feature Importance</a:t>
            </a:r>
            <a:endParaRPr lang="en-US" sz="2400" dirty="0"/>
          </a:p>
        </p:txBody>
      </p:sp>
      <p:sp>
        <p:nvSpPr>
          <p:cNvPr id="16" name="Text 11"/>
          <p:cNvSpPr/>
          <p:nvPr/>
        </p:nvSpPr>
        <p:spPr>
          <a:xfrm>
            <a:off x="7529632" y="6497598"/>
            <a:ext cx="5990153" cy="789622"/>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Identifying the most influential factors driving gym attendance.</a:t>
            </a:r>
            <a:endParaRPr lang="en-US" sz="1900" dirty="0"/>
          </a:p>
        </p:txBody>
      </p:sp>
      <p:sp>
        <p:nvSpPr>
          <p:cNvPr id="17" name="Rectangle 16">
            <a:extLst>
              <a:ext uri="{FF2B5EF4-FFF2-40B4-BE49-F238E27FC236}">
                <a16:creationId xmlns:a16="http://schemas.microsoft.com/office/drawing/2014/main" id="{2D067FEB-412B-FA7E-5957-6115CBF769A7}"/>
              </a:ext>
            </a:extLst>
          </p:cNvPr>
          <p:cNvSpPr/>
          <p:nvPr/>
        </p:nvSpPr>
        <p:spPr>
          <a:xfrm>
            <a:off x="12689058" y="7652824"/>
            <a:ext cx="1814733" cy="445569"/>
          </a:xfrm>
          <a:prstGeom prst="rect">
            <a:avLst/>
          </a:prstGeom>
          <a:solidFill>
            <a:srgbClr val="07151B"/>
          </a:solidFill>
          <a:ln>
            <a:solidFill>
              <a:srgbClr val="0715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73192" y="607695"/>
            <a:ext cx="7597616" cy="1380649"/>
          </a:xfrm>
          <a:prstGeom prst="rect">
            <a:avLst/>
          </a:prstGeom>
          <a:noFill/>
          <a:ln/>
        </p:spPr>
        <p:txBody>
          <a:bodyPr wrap="square" lIns="0" tIns="0" rIns="0" bIns="0" rtlCol="0" anchor="t"/>
          <a:lstStyle/>
          <a:p>
            <a:pPr marL="0" indent="0">
              <a:lnSpc>
                <a:spcPts val="5400"/>
              </a:lnSpc>
              <a:buNone/>
            </a:pPr>
            <a:r>
              <a:rPr lang="en-US" sz="4300" dirty="0">
                <a:solidFill>
                  <a:srgbClr val="F5F0F0"/>
                </a:solidFill>
                <a:latin typeface="Merriweather" pitchFamily="34" charset="0"/>
                <a:ea typeface="Merriweather" pitchFamily="34" charset="-122"/>
                <a:cs typeface="Merriweather" pitchFamily="34" charset="-120"/>
              </a:rPr>
              <a:t>Model Evaluation and Validation</a:t>
            </a:r>
            <a:endParaRPr lang="en-US" sz="4300" dirty="0"/>
          </a:p>
        </p:txBody>
      </p:sp>
      <p:pic>
        <p:nvPicPr>
          <p:cNvPr id="4" name="Image 1" descr="preencoded.png"/>
          <p:cNvPicPr>
            <a:picLocks noChangeAspect="1"/>
          </p:cNvPicPr>
          <p:nvPr/>
        </p:nvPicPr>
        <p:blipFill>
          <a:blip r:embed="rId4"/>
          <a:stretch>
            <a:fillRect/>
          </a:stretch>
        </p:blipFill>
        <p:spPr>
          <a:xfrm>
            <a:off x="773192" y="2319695"/>
            <a:ext cx="1104543" cy="1767364"/>
          </a:xfrm>
          <a:prstGeom prst="rect">
            <a:avLst/>
          </a:prstGeom>
        </p:spPr>
      </p:pic>
      <p:sp>
        <p:nvSpPr>
          <p:cNvPr id="5" name="Text 1"/>
          <p:cNvSpPr/>
          <p:nvPr/>
        </p:nvSpPr>
        <p:spPr>
          <a:xfrm>
            <a:off x="2209086" y="2540556"/>
            <a:ext cx="2761536" cy="345043"/>
          </a:xfrm>
          <a:prstGeom prst="rect">
            <a:avLst/>
          </a:prstGeom>
          <a:noFill/>
          <a:ln/>
        </p:spPr>
        <p:txBody>
          <a:bodyPr wrap="none" lIns="0" tIns="0" rIns="0" bIns="0" rtlCol="0" anchor="t"/>
          <a:lstStyle/>
          <a:p>
            <a:pPr marL="0" indent="0" algn="l">
              <a:lnSpc>
                <a:spcPts val="2700"/>
              </a:lnSpc>
              <a:buNone/>
            </a:pPr>
            <a:r>
              <a:rPr lang="en-US" sz="2150" dirty="0">
                <a:solidFill>
                  <a:srgbClr val="E2E6E9"/>
                </a:solidFill>
                <a:latin typeface="Merriweather" pitchFamily="34" charset="0"/>
                <a:ea typeface="Merriweather" pitchFamily="34" charset="-122"/>
                <a:cs typeface="Merriweather" pitchFamily="34" charset="-120"/>
              </a:rPr>
              <a:t>Cross-Validation</a:t>
            </a:r>
            <a:endParaRPr lang="en-US" sz="2150" dirty="0"/>
          </a:p>
        </p:txBody>
      </p:sp>
      <p:sp>
        <p:nvSpPr>
          <p:cNvPr id="6" name="Text 2"/>
          <p:cNvSpPr/>
          <p:nvPr/>
        </p:nvSpPr>
        <p:spPr>
          <a:xfrm>
            <a:off x="2209086" y="3018115"/>
            <a:ext cx="6161723" cy="353497"/>
          </a:xfrm>
          <a:prstGeom prst="rect">
            <a:avLst/>
          </a:prstGeom>
          <a:noFill/>
          <a:ln/>
        </p:spPr>
        <p:txBody>
          <a:bodyPr wrap="none" lIns="0" tIns="0" rIns="0" bIns="0" rtlCol="0" anchor="t"/>
          <a:lstStyle/>
          <a:p>
            <a:pPr marL="0" indent="0" algn="l">
              <a:lnSpc>
                <a:spcPts val="2750"/>
              </a:lnSpc>
              <a:buNone/>
            </a:pPr>
            <a:r>
              <a:rPr lang="en-US" sz="1700" dirty="0">
                <a:solidFill>
                  <a:srgbClr val="E2E6E9"/>
                </a:solidFill>
                <a:latin typeface="Merriweather" pitchFamily="34" charset="0"/>
                <a:ea typeface="Merriweather" pitchFamily="34" charset="-122"/>
                <a:cs typeface="Merriweather" pitchFamily="34" charset="-120"/>
              </a:rPr>
              <a:t>Ensuring model performance on held-out test data.</a:t>
            </a:r>
            <a:endParaRPr lang="en-US" sz="1700" dirty="0"/>
          </a:p>
        </p:txBody>
      </p:sp>
      <p:pic>
        <p:nvPicPr>
          <p:cNvPr id="7" name="Image 2" descr="preencoded.png"/>
          <p:cNvPicPr>
            <a:picLocks noChangeAspect="1"/>
          </p:cNvPicPr>
          <p:nvPr/>
        </p:nvPicPr>
        <p:blipFill>
          <a:blip r:embed="rId5"/>
          <a:stretch>
            <a:fillRect/>
          </a:stretch>
        </p:blipFill>
        <p:spPr>
          <a:xfrm>
            <a:off x="773192" y="4087058"/>
            <a:ext cx="1104543" cy="1767364"/>
          </a:xfrm>
          <a:prstGeom prst="rect">
            <a:avLst/>
          </a:prstGeom>
        </p:spPr>
      </p:pic>
      <p:sp>
        <p:nvSpPr>
          <p:cNvPr id="8" name="Text 3"/>
          <p:cNvSpPr/>
          <p:nvPr/>
        </p:nvSpPr>
        <p:spPr>
          <a:xfrm>
            <a:off x="2209086" y="4307919"/>
            <a:ext cx="2761536" cy="345043"/>
          </a:xfrm>
          <a:prstGeom prst="rect">
            <a:avLst/>
          </a:prstGeom>
          <a:noFill/>
          <a:ln/>
        </p:spPr>
        <p:txBody>
          <a:bodyPr wrap="none" lIns="0" tIns="0" rIns="0" bIns="0" rtlCol="0" anchor="t"/>
          <a:lstStyle/>
          <a:p>
            <a:pPr marL="0" indent="0" algn="l">
              <a:lnSpc>
                <a:spcPts val="2700"/>
              </a:lnSpc>
              <a:buNone/>
            </a:pPr>
            <a:r>
              <a:rPr lang="en-US" sz="2150" dirty="0">
                <a:solidFill>
                  <a:srgbClr val="E2E6E9"/>
                </a:solidFill>
                <a:latin typeface="Merriweather" pitchFamily="34" charset="0"/>
                <a:ea typeface="Merriweather" pitchFamily="34" charset="-122"/>
                <a:cs typeface="Merriweather" pitchFamily="34" charset="-120"/>
              </a:rPr>
              <a:t>Error Analysis</a:t>
            </a:r>
            <a:endParaRPr lang="en-US" sz="2150" dirty="0"/>
          </a:p>
        </p:txBody>
      </p:sp>
      <p:sp>
        <p:nvSpPr>
          <p:cNvPr id="9" name="Text 4"/>
          <p:cNvSpPr/>
          <p:nvPr/>
        </p:nvSpPr>
        <p:spPr>
          <a:xfrm>
            <a:off x="2209086" y="4785479"/>
            <a:ext cx="6161723" cy="706993"/>
          </a:xfrm>
          <a:prstGeom prst="rect">
            <a:avLst/>
          </a:prstGeom>
          <a:noFill/>
          <a:ln/>
        </p:spPr>
        <p:txBody>
          <a:bodyPr wrap="square" lIns="0" tIns="0" rIns="0" bIns="0" rtlCol="0" anchor="t"/>
          <a:lstStyle/>
          <a:p>
            <a:pPr marL="0" indent="0" algn="l">
              <a:lnSpc>
                <a:spcPts val="2750"/>
              </a:lnSpc>
              <a:buNone/>
            </a:pPr>
            <a:r>
              <a:rPr lang="en-US" sz="1700" dirty="0">
                <a:solidFill>
                  <a:srgbClr val="E2E6E9"/>
                </a:solidFill>
                <a:latin typeface="Merriweather" pitchFamily="34" charset="0"/>
                <a:ea typeface="Merriweather" pitchFamily="34" charset="-122"/>
                <a:cs typeface="Merriweather" pitchFamily="34" charset="-120"/>
              </a:rPr>
              <a:t>Identifying patterns in prediction errors to refine the model.</a:t>
            </a:r>
            <a:endParaRPr lang="en-US" sz="1700" dirty="0"/>
          </a:p>
        </p:txBody>
      </p:sp>
      <p:pic>
        <p:nvPicPr>
          <p:cNvPr id="10" name="Image 3" descr="preencoded.png"/>
          <p:cNvPicPr>
            <a:picLocks noChangeAspect="1"/>
          </p:cNvPicPr>
          <p:nvPr/>
        </p:nvPicPr>
        <p:blipFill>
          <a:blip r:embed="rId6"/>
          <a:stretch>
            <a:fillRect/>
          </a:stretch>
        </p:blipFill>
        <p:spPr>
          <a:xfrm>
            <a:off x="773192" y="5854422"/>
            <a:ext cx="1104543" cy="1767364"/>
          </a:xfrm>
          <a:prstGeom prst="rect">
            <a:avLst/>
          </a:prstGeom>
        </p:spPr>
      </p:pic>
      <p:sp>
        <p:nvSpPr>
          <p:cNvPr id="11" name="Text 5"/>
          <p:cNvSpPr/>
          <p:nvPr/>
        </p:nvSpPr>
        <p:spPr>
          <a:xfrm>
            <a:off x="2209086" y="6075283"/>
            <a:ext cx="2761536" cy="345043"/>
          </a:xfrm>
          <a:prstGeom prst="rect">
            <a:avLst/>
          </a:prstGeom>
          <a:noFill/>
          <a:ln/>
        </p:spPr>
        <p:txBody>
          <a:bodyPr wrap="none" lIns="0" tIns="0" rIns="0" bIns="0" rtlCol="0" anchor="t"/>
          <a:lstStyle/>
          <a:p>
            <a:pPr marL="0" indent="0" algn="l">
              <a:lnSpc>
                <a:spcPts val="2700"/>
              </a:lnSpc>
              <a:buNone/>
            </a:pPr>
            <a:r>
              <a:rPr lang="en-US" sz="2150" dirty="0">
                <a:solidFill>
                  <a:srgbClr val="E2E6E9"/>
                </a:solidFill>
                <a:latin typeface="Merriweather" pitchFamily="34" charset="0"/>
                <a:ea typeface="Merriweather" pitchFamily="34" charset="-122"/>
                <a:cs typeface="Merriweather" pitchFamily="34" charset="-120"/>
              </a:rPr>
              <a:t>Deployment</a:t>
            </a:r>
            <a:endParaRPr lang="en-US" sz="2150" dirty="0"/>
          </a:p>
        </p:txBody>
      </p:sp>
      <p:sp>
        <p:nvSpPr>
          <p:cNvPr id="12" name="Text 6"/>
          <p:cNvSpPr/>
          <p:nvPr/>
        </p:nvSpPr>
        <p:spPr>
          <a:xfrm>
            <a:off x="2209086" y="6552843"/>
            <a:ext cx="6161723" cy="706993"/>
          </a:xfrm>
          <a:prstGeom prst="rect">
            <a:avLst/>
          </a:prstGeom>
          <a:noFill/>
          <a:ln/>
        </p:spPr>
        <p:txBody>
          <a:bodyPr wrap="square" lIns="0" tIns="0" rIns="0" bIns="0" rtlCol="0" anchor="t"/>
          <a:lstStyle/>
          <a:p>
            <a:pPr marL="0" indent="0" algn="l">
              <a:lnSpc>
                <a:spcPts val="2750"/>
              </a:lnSpc>
              <a:buNone/>
            </a:pPr>
            <a:r>
              <a:rPr lang="en-US" sz="1700" dirty="0">
                <a:solidFill>
                  <a:srgbClr val="E2E6E9"/>
                </a:solidFill>
                <a:latin typeface="Merriweather" pitchFamily="34" charset="0"/>
                <a:ea typeface="Merriweather" pitchFamily="34" charset="-122"/>
                <a:cs typeface="Merriweather" pitchFamily="34" charset="-120"/>
              </a:rPr>
              <a:t>Integrating the model into gym management systems for real-time usage predictions.</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3657600" cy="8230791"/>
          </a:xfrm>
          <a:prstGeom prst="rect">
            <a:avLst/>
          </a:prstGeom>
        </p:spPr>
      </p:pic>
      <p:sp>
        <p:nvSpPr>
          <p:cNvPr id="3" name="Text 0"/>
          <p:cNvSpPr/>
          <p:nvPr/>
        </p:nvSpPr>
        <p:spPr>
          <a:xfrm>
            <a:off x="4259580" y="473035"/>
            <a:ext cx="9768840" cy="1075134"/>
          </a:xfrm>
          <a:prstGeom prst="rect">
            <a:avLst/>
          </a:prstGeom>
          <a:noFill/>
          <a:ln/>
        </p:spPr>
        <p:txBody>
          <a:bodyPr wrap="square" lIns="0" tIns="0" rIns="0" bIns="0" rtlCol="0" anchor="t"/>
          <a:lstStyle/>
          <a:p>
            <a:pPr marL="0" indent="0">
              <a:lnSpc>
                <a:spcPts val="4200"/>
              </a:lnSpc>
              <a:buNone/>
            </a:pPr>
            <a:r>
              <a:rPr lang="en-US" sz="3350" dirty="0">
                <a:solidFill>
                  <a:srgbClr val="F5F0F0"/>
                </a:solidFill>
                <a:latin typeface="Merriweather" pitchFamily="34" charset="0"/>
                <a:ea typeface="Merriweather" pitchFamily="34" charset="-122"/>
                <a:cs typeface="Merriweather" pitchFamily="34" charset="-120"/>
              </a:rPr>
              <a:t>Insights and Applications for Campus Gym Management</a:t>
            </a:r>
            <a:endParaRPr lang="en-US" sz="3350" dirty="0"/>
          </a:p>
        </p:txBody>
      </p:sp>
      <p:sp>
        <p:nvSpPr>
          <p:cNvPr id="4" name="Text 1"/>
          <p:cNvSpPr/>
          <p:nvPr/>
        </p:nvSpPr>
        <p:spPr>
          <a:xfrm>
            <a:off x="4259580" y="1892141"/>
            <a:ext cx="9768840" cy="567690"/>
          </a:xfrm>
          <a:prstGeom prst="rect">
            <a:avLst/>
          </a:prstGeom>
          <a:noFill/>
          <a:ln/>
        </p:spPr>
        <p:txBody>
          <a:bodyPr wrap="none" lIns="0" tIns="0" rIns="0" bIns="0" rtlCol="0" anchor="t"/>
          <a:lstStyle/>
          <a:p>
            <a:pPr marL="0" indent="0" algn="ctr">
              <a:lnSpc>
                <a:spcPts val="4450"/>
              </a:lnSpc>
              <a:buNone/>
            </a:pPr>
            <a:r>
              <a:rPr lang="en-US" sz="4450" dirty="0">
                <a:solidFill>
                  <a:srgbClr val="E2E6E9"/>
                </a:solidFill>
                <a:latin typeface="Merriweather" pitchFamily="34" charset="0"/>
                <a:ea typeface="Merriweather" pitchFamily="34" charset="-122"/>
                <a:cs typeface="Merriweather" pitchFamily="34" charset="-120"/>
              </a:rPr>
              <a:t>20%</a:t>
            </a:r>
            <a:endParaRPr lang="en-US" sz="4450" dirty="0"/>
          </a:p>
        </p:txBody>
      </p:sp>
      <p:sp>
        <p:nvSpPr>
          <p:cNvPr id="5" name="Text 2"/>
          <p:cNvSpPr/>
          <p:nvPr/>
        </p:nvSpPr>
        <p:spPr>
          <a:xfrm>
            <a:off x="4259580" y="2674739"/>
            <a:ext cx="9768840" cy="275273"/>
          </a:xfrm>
          <a:prstGeom prst="rect">
            <a:avLst/>
          </a:prstGeom>
          <a:noFill/>
          <a:ln/>
        </p:spPr>
        <p:txBody>
          <a:bodyPr wrap="none" lIns="0" tIns="0" rIns="0" bIns="0" rtlCol="0" anchor="t"/>
          <a:lstStyle/>
          <a:p>
            <a:pPr marL="0" indent="0" algn="ctr">
              <a:lnSpc>
                <a:spcPts val="2150"/>
              </a:lnSpc>
              <a:buNone/>
            </a:pPr>
            <a:r>
              <a:rPr lang="en-US" sz="1350" dirty="0">
                <a:solidFill>
                  <a:srgbClr val="E2E6E9"/>
                </a:solidFill>
                <a:latin typeface="Merriweather" pitchFamily="34" charset="0"/>
                <a:ea typeface="Merriweather" pitchFamily="34" charset="-122"/>
                <a:cs typeface="Merriweather" pitchFamily="34" charset="-120"/>
              </a:rPr>
              <a:t>Reduced Staffing Costs</a:t>
            </a:r>
            <a:endParaRPr lang="en-US" sz="1350" dirty="0"/>
          </a:p>
        </p:txBody>
      </p:sp>
      <p:sp>
        <p:nvSpPr>
          <p:cNvPr id="6" name="Text 3"/>
          <p:cNvSpPr/>
          <p:nvPr/>
        </p:nvSpPr>
        <p:spPr>
          <a:xfrm>
            <a:off x="4259580" y="3551992"/>
            <a:ext cx="9768840" cy="567690"/>
          </a:xfrm>
          <a:prstGeom prst="rect">
            <a:avLst/>
          </a:prstGeom>
          <a:noFill/>
          <a:ln/>
        </p:spPr>
        <p:txBody>
          <a:bodyPr wrap="none" lIns="0" tIns="0" rIns="0" bIns="0" rtlCol="0" anchor="t"/>
          <a:lstStyle/>
          <a:p>
            <a:pPr marL="0" indent="0" algn="ctr">
              <a:lnSpc>
                <a:spcPts val="4450"/>
              </a:lnSpc>
              <a:buNone/>
            </a:pPr>
            <a:r>
              <a:rPr lang="en-US" sz="4450" dirty="0">
                <a:solidFill>
                  <a:srgbClr val="E2E6E9"/>
                </a:solidFill>
                <a:latin typeface="Merriweather" pitchFamily="34" charset="0"/>
                <a:ea typeface="Merriweather" pitchFamily="34" charset="-122"/>
                <a:cs typeface="Merriweather" pitchFamily="34" charset="-120"/>
              </a:rPr>
              <a:t>15%</a:t>
            </a:r>
            <a:endParaRPr lang="en-US" sz="4450" dirty="0"/>
          </a:p>
        </p:txBody>
      </p:sp>
      <p:sp>
        <p:nvSpPr>
          <p:cNvPr id="7" name="Text 4"/>
          <p:cNvSpPr/>
          <p:nvPr/>
        </p:nvSpPr>
        <p:spPr>
          <a:xfrm>
            <a:off x="4259580" y="4334589"/>
            <a:ext cx="9768840" cy="275273"/>
          </a:xfrm>
          <a:prstGeom prst="rect">
            <a:avLst/>
          </a:prstGeom>
          <a:noFill/>
          <a:ln/>
        </p:spPr>
        <p:txBody>
          <a:bodyPr wrap="none" lIns="0" tIns="0" rIns="0" bIns="0" rtlCol="0" anchor="t"/>
          <a:lstStyle/>
          <a:p>
            <a:pPr marL="0" indent="0" algn="ctr">
              <a:lnSpc>
                <a:spcPts val="2150"/>
              </a:lnSpc>
              <a:buNone/>
            </a:pPr>
            <a:r>
              <a:rPr lang="en-US" sz="1350" dirty="0">
                <a:solidFill>
                  <a:srgbClr val="E2E6E9"/>
                </a:solidFill>
                <a:latin typeface="Merriweather" pitchFamily="34" charset="0"/>
                <a:ea typeface="Merriweather" pitchFamily="34" charset="-122"/>
                <a:cs typeface="Merriweather" pitchFamily="34" charset="-120"/>
              </a:rPr>
              <a:t>Increased Equipment Utilization</a:t>
            </a:r>
            <a:endParaRPr lang="en-US" sz="1350" dirty="0"/>
          </a:p>
        </p:txBody>
      </p:sp>
      <p:sp>
        <p:nvSpPr>
          <p:cNvPr id="8" name="Text 5"/>
          <p:cNvSpPr/>
          <p:nvPr/>
        </p:nvSpPr>
        <p:spPr>
          <a:xfrm>
            <a:off x="4259580" y="5211842"/>
            <a:ext cx="9768840" cy="567690"/>
          </a:xfrm>
          <a:prstGeom prst="rect">
            <a:avLst/>
          </a:prstGeom>
          <a:noFill/>
          <a:ln/>
        </p:spPr>
        <p:txBody>
          <a:bodyPr wrap="none" lIns="0" tIns="0" rIns="0" bIns="0" rtlCol="0" anchor="t"/>
          <a:lstStyle/>
          <a:p>
            <a:pPr marL="0" indent="0" algn="ctr">
              <a:lnSpc>
                <a:spcPts val="4450"/>
              </a:lnSpc>
              <a:buNone/>
            </a:pPr>
            <a:r>
              <a:rPr lang="en-US" sz="4450" dirty="0">
                <a:solidFill>
                  <a:srgbClr val="E2E6E9"/>
                </a:solidFill>
                <a:latin typeface="Merriweather" pitchFamily="34" charset="0"/>
                <a:ea typeface="Merriweather" pitchFamily="34" charset="-122"/>
                <a:cs typeface="Merriweather" pitchFamily="34" charset="-120"/>
              </a:rPr>
              <a:t>30%</a:t>
            </a:r>
            <a:endParaRPr lang="en-US" sz="4450" dirty="0"/>
          </a:p>
        </p:txBody>
      </p:sp>
      <p:sp>
        <p:nvSpPr>
          <p:cNvPr id="9" name="Text 6"/>
          <p:cNvSpPr/>
          <p:nvPr/>
        </p:nvSpPr>
        <p:spPr>
          <a:xfrm>
            <a:off x="4259580" y="5994440"/>
            <a:ext cx="9768840" cy="275273"/>
          </a:xfrm>
          <a:prstGeom prst="rect">
            <a:avLst/>
          </a:prstGeom>
          <a:noFill/>
          <a:ln/>
        </p:spPr>
        <p:txBody>
          <a:bodyPr wrap="none" lIns="0" tIns="0" rIns="0" bIns="0" rtlCol="0" anchor="t"/>
          <a:lstStyle/>
          <a:p>
            <a:pPr marL="0" indent="0" algn="ctr">
              <a:lnSpc>
                <a:spcPts val="2150"/>
              </a:lnSpc>
              <a:buNone/>
            </a:pPr>
            <a:r>
              <a:rPr lang="en-US" sz="1350" dirty="0">
                <a:solidFill>
                  <a:srgbClr val="E2E6E9"/>
                </a:solidFill>
                <a:latin typeface="Merriweather" pitchFamily="34" charset="0"/>
                <a:ea typeface="Merriweather" pitchFamily="34" charset="-122"/>
                <a:cs typeface="Merriweather" pitchFamily="34" charset="-120"/>
              </a:rPr>
              <a:t>Improved User Satisfaction</a:t>
            </a:r>
            <a:endParaRPr lang="en-US" sz="1350" dirty="0"/>
          </a:p>
        </p:txBody>
      </p:sp>
      <p:sp>
        <p:nvSpPr>
          <p:cNvPr id="10" name="Text 7"/>
          <p:cNvSpPr/>
          <p:nvPr/>
        </p:nvSpPr>
        <p:spPr>
          <a:xfrm>
            <a:off x="4259580" y="6463189"/>
            <a:ext cx="9768840" cy="825817"/>
          </a:xfrm>
          <a:prstGeom prst="rect">
            <a:avLst/>
          </a:prstGeom>
          <a:noFill/>
          <a:ln/>
        </p:spPr>
        <p:txBody>
          <a:bodyPr wrap="square" lIns="0" tIns="0" rIns="0" bIns="0" rtlCol="0" anchor="t"/>
          <a:lstStyle/>
          <a:p>
            <a:pPr marL="0" indent="0">
              <a:lnSpc>
                <a:spcPts val="2150"/>
              </a:lnSpc>
              <a:buNone/>
            </a:pPr>
            <a:r>
              <a:rPr lang="en-US" sz="1350" dirty="0">
                <a:solidFill>
                  <a:srgbClr val="E2E6E9"/>
                </a:solidFill>
                <a:latin typeface="Merriweather" pitchFamily="34" charset="0"/>
                <a:ea typeface="Merriweather" pitchFamily="34" charset="-122"/>
                <a:cs typeface="Merriweather" pitchFamily="34" charset="-120"/>
              </a:rPr>
              <a:t>By leveraging predictive analytics, campus gym managers can optimize operations, improve the user experience, and drive business outcomes. This data-driven approach empowers data-informed decision making to create a more efficient and responsive fitness ecosystem.</a:t>
            </a:r>
            <a:endParaRPr lang="en-US" sz="1350" dirty="0"/>
          </a:p>
        </p:txBody>
      </p:sp>
      <p:sp>
        <p:nvSpPr>
          <p:cNvPr id="11" name="Text 8"/>
          <p:cNvSpPr/>
          <p:nvPr/>
        </p:nvSpPr>
        <p:spPr>
          <a:xfrm>
            <a:off x="4259580" y="7482483"/>
            <a:ext cx="9768840" cy="275273"/>
          </a:xfrm>
          <a:prstGeom prst="rect">
            <a:avLst/>
          </a:prstGeom>
          <a:noFill/>
          <a:ln/>
        </p:spPr>
        <p:txBody>
          <a:bodyPr wrap="none" lIns="0" tIns="0" rIns="0" bIns="0" rtlCol="0" anchor="t"/>
          <a:lstStyle/>
          <a:p>
            <a:pPr marL="0" indent="0">
              <a:lnSpc>
                <a:spcPts val="2150"/>
              </a:lnSpc>
              <a:buNone/>
            </a:pPr>
            <a:endParaRPr lang="en-US" sz="1350" dirty="0"/>
          </a:p>
        </p:txBody>
      </p:sp>
      <p:sp>
        <p:nvSpPr>
          <p:cNvPr id="12" name="Rectangle 11">
            <a:extLst>
              <a:ext uri="{FF2B5EF4-FFF2-40B4-BE49-F238E27FC236}">
                <a16:creationId xmlns:a16="http://schemas.microsoft.com/office/drawing/2014/main" id="{63D9B6A5-3F2F-10CF-B17E-DC1FC90EF0C9}"/>
              </a:ext>
            </a:extLst>
          </p:cNvPr>
          <p:cNvSpPr/>
          <p:nvPr/>
        </p:nvSpPr>
        <p:spPr>
          <a:xfrm>
            <a:off x="12689058" y="7652824"/>
            <a:ext cx="1814733" cy="464234"/>
          </a:xfrm>
          <a:prstGeom prst="rect">
            <a:avLst/>
          </a:prstGeom>
          <a:solidFill>
            <a:srgbClr val="07151B"/>
          </a:solidFill>
          <a:ln>
            <a:solidFill>
              <a:srgbClr val="07151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35</TotalTime>
  <Words>423</Words>
  <Application>Microsoft Macintosh PowerPoint</Application>
  <PresentationFormat>Custom</PresentationFormat>
  <Paragraphs>70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Merriweather</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Unnati  Sachdeva</cp:lastModifiedBy>
  <cp:revision>2</cp:revision>
  <dcterms:created xsi:type="dcterms:W3CDTF">2024-11-17T10:15:54Z</dcterms:created>
  <dcterms:modified xsi:type="dcterms:W3CDTF">2024-11-17T10:55:45Z</dcterms:modified>
</cp:coreProperties>
</file>